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0" r:id="rId2"/>
    <p:sldId id="259" r:id="rId3"/>
    <p:sldId id="271" r:id="rId4"/>
    <p:sldId id="275" r:id="rId5"/>
    <p:sldId id="276" r:id="rId6"/>
    <p:sldId id="277" r:id="rId7"/>
    <p:sldId id="278" r:id="rId8"/>
    <p:sldId id="261" r:id="rId9"/>
    <p:sldId id="280" r:id="rId10"/>
    <p:sldId id="265" r:id="rId11"/>
    <p:sldId id="281" r:id="rId12"/>
    <p:sldId id="282" r:id="rId13"/>
    <p:sldId id="283" r:id="rId14"/>
    <p:sldId id="284" r:id="rId15"/>
    <p:sldId id="285" r:id="rId16"/>
    <p:sldId id="266" r:id="rId17"/>
    <p:sldId id="273" r:id="rId18"/>
    <p:sldId id="274" r:id="rId19"/>
    <p:sldId id="262" r:id="rId20"/>
    <p:sldId id="256" r:id="rId21"/>
    <p:sldId id="257" r:id="rId22"/>
    <p:sldId id="279" r:id="rId23"/>
    <p:sldId id="263" r:id="rId24"/>
    <p:sldId id="267" r:id="rId25"/>
    <p:sldId id="264" r:id="rId26"/>
    <p:sldId id="272" r:id="rId27"/>
    <p:sldId id="258" r:id="rId28"/>
    <p:sldId id="269"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0" d="100"/>
          <a:sy n="100" d="100"/>
        </p:scale>
        <p:origin x="-80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presProps" Target="presProps.xml"/><Relationship Id="rId34"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interSettings" Target="printerSettings/printerSettings1.bin"/><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6678BB-DCAB-6B49-9611-80EDB92EA6CC}"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678BB-DCAB-6B49-9611-80EDB92EA6CC}"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678BB-DCAB-6B49-9611-80EDB92EA6CC}"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678BB-DCAB-6B49-9611-80EDB92EA6CC}"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678BB-DCAB-6B49-9611-80EDB92EA6CC}"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6678BB-DCAB-6B49-9611-80EDB92EA6CC}"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6678BB-DCAB-6B49-9611-80EDB92EA6CC}" type="datetimeFigureOut">
              <a:rPr lang="en-US" smtClean="0"/>
              <a:pPr/>
              <a:t>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6678BB-DCAB-6B49-9611-80EDB92EA6CC}" type="datetimeFigureOut">
              <a:rPr lang="en-US" smtClean="0"/>
              <a:pPr/>
              <a:t>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678BB-DCAB-6B49-9611-80EDB92EA6CC}" type="datetimeFigureOut">
              <a:rPr lang="en-US" smtClean="0"/>
              <a:pPr/>
              <a:t>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678BB-DCAB-6B49-9611-80EDB92EA6CC}"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678BB-DCAB-6B49-9611-80EDB92EA6CC}"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254CF-C996-B641-91AC-5C1EE59DEA1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678BB-DCAB-6B49-9611-80EDB92EA6CC}" type="datetimeFigureOut">
              <a:rPr lang="en-US" smtClean="0"/>
              <a:pPr/>
              <a:t>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8254CF-C996-B641-91AC-5C1EE59DEA1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http://21cif.com/resources/links/hoax.html" TargetMode="External"/><Relationship Id="rId3" Type="http://schemas.openxmlformats.org/officeDocument/2006/relationships/hyperlink" Target="http://genochoice.com"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nytimes.com/2011/10/23/technology/at-waldorf-school-in-silicon-valley-technology-can-wait.html?pagewanted=al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www.nytimes.com/2011/10/23/technology/at-waldorf-school-in-silicon-valley-technology-can-wait.html?pagewanted=al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txBox="1">
            <a:spLocks/>
          </p:cNvSpPr>
          <p:nvPr/>
        </p:nvSpPr>
        <p:spPr>
          <a:xfrm>
            <a:off x="685800" y="1550796"/>
            <a:ext cx="7772400" cy="573917"/>
          </a:xfrm>
          <a:prstGeom prst="rect">
            <a:avLst/>
          </a:prstGeom>
        </p:spPr>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pic>
        <p:nvPicPr>
          <p:cNvPr id="5" name="Picture 4" descr="21cif.jpg"/>
          <p:cNvPicPr>
            <a:picLocks noChangeAspect="1"/>
          </p:cNvPicPr>
          <p:nvPr/>
        </p:nvPicPr>
        <p:blipFill>
          <a:blip r:embed="rId2"/>
          <a:stretch>
            <a:fillRect/>
          </a:stretch>
        </p:blipFill>
        <p:spPr>
          <a:xfrm>
            <a:off x="3582728" y="2688600"/>
            <a:ext cx="2028077" cy="20004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rmAutofit fontScale="70000" lnSpcReduction="20000"/>
          </a:bodyPr>
          <a:lstStyle/>
          <a:p>
            <a:pPr algn="l"/>
            <a:r>
              <a:rPr lang="en-US" sz="3429" dirty="0" smtClean="0">
                <a:solidFill>
                  <a:srgbClr val="8064A2"/>
                </a:solidFill>
              </a:rPr>
              <a:t>The Google search engine is an incredible tool that has revolutionized access to information. </a:t>
            </a:r>
          </a:p>
          <a:p>
            <a:pPr algn="l"/>
            <a:r>
              <a:rPr lang="en-US" sz="3097" dirty="0" smtClean="0">
                <a:solidFill>
                  <a:srgbClr val="8064A2"/>
                </a:solidFill>
              </a:rPr>
              <a:t> </a:t>
            </a:r>
          </a:p>
          <a:p>
            <a:pPr algn="l">
              <a:buFont typeface="Arial"/>
              <a:buChar char="•"/>
            </a:pPr>
            <a:r>
              <a:rPr lang="en-US" sz="3097" dirty="0" smtClean="0">
                <a:solidFill>
                  <a:srgbClr val="8064A2"/>
                </a:solidFill>
              </a:rPr>
              <a:t>But, are students developing bad habits because Google seems to make searching so easy?  </a:t>
            </a:r>
          </a:p>
          <a:p>
            <a:pPr algn="l">
              <a:buFont typeface="Arial"/>
              <a:buChar char="•"/>
            </a:pPr>
            <a:r>
              <a:rPr lang="en-US" sz="3097" dirty="0" smtClean="0">
                <a:solidFill>
                  <a:srgbClr val="8064A2"/>
                </a:solidFill>
              </a:rPr>
              <a:t>What are some of the downsides of kids growing up in a Google dominated world?  </a:t>
            </a:r>
          </a:p>
          <a:p>
            <a:pPr algn="l">
              <a:buFont typeface="Arial"/>
              <a:buChar char="•"/>
            </a:pPr>
            <a:r>
              <a:rPr lang="en-US" sz="3097" dirty="0" smtClean="0">
                <a:solidFill>
                  <a:srgbClr val="8064A2"/>
                </a:solidFill>
              </a:rPr>
              <a:t>In what ways can we train students to harness the usefulness of Google while still recognizing its potential flaws (advertising influence, bias, etc.)? </a:t>
            </a:r>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684213" y="1719263"/>
            <a:ext cx="7926387" cy="4408487"/>
          </a:xfrm>
          <a:ln/>
        </p:spPr>
        <p:txBody>
          <a:bodyPr/>
          <a:lstStyle/>
          <a:p>
            <a:pPr>
              <a:buFont typeface="Wingdings" charset="2"/>
              <a:buNone/>
            </a:pPr>
            <a:r>
              <a:rPr lang="en-US" b="1" dirty="0"/>
              <a:t>Five things every child should understand about online searching before starting Middle School</a:t>
            </a:r>
          </a:p>
          <a:p>
            <a:pPr>
              <a:buFont typeface="Wingdings" charset="2"/>
              <a:buNone/>
            </a:pPr>
            <a:endParaRPr lang="en-US" b="1" dirty="0"/>
          </a:p>
          <a:p>
            <a:pPr>
              <a:buFont typeface="Wingdings" charset="2"/>
              <a:buNone/>
            </a:pPr>
            <a:r>
              <a:rPr lang="en-US" sz="4300" dirty="0"/>
              <a:t>1 </a:t>
            </a:r>
            <a:r>
              <a:rPr lang="en-US" sz="2600" dirty="0"/>
              <a:t>There are three ways to search online</a:t>
            </a:r>
          </a:p>
          <a:p>
            <a:pPr lvl="1">
              <a:buClr>
                <a:schemeClr val="tx1"/>
              </a:buClr>
              <a:buFont typeface="Wingdings" charset="2"/>
              <a:buChar char="q"/>
            </a:pPr>
            <a:r>
              <a:rPr lang="en-US" sz="2200" dirty="0" smtClean="0"/>
              <a:t> Most search </a:t>
            </a:r>
            <a:r>
              <a:rPr lang="en-US" sz="2200" dirty="0"/>
              <a:t>engines (still) perform literal matching</a:t>
            </a:r>
          </a:p>
          <a:p>
            <a:pPr lvl="1">
              <a:buClr>
                <a:schemeClr val="tx1"/>
              </a:buClr>
              <a:buFont typeface="Wingdings" charset="2"/>
              <a:buChar char="q"/>
            </a:pPr>
            <a:r>
              <a:rPr lang="en-US" sz="2200" dirty="0"/>
              <a:t> Subject Directories are best for finding ideas</a:t>
            </a:r>
          </a:p>
          <a:p>
            <a:pPr lvl="1">
              <a:buClr>
                <a:schemeClr val="tx1"/>
              </a:buClr>
              <a:buFont typeface="Wingdings" charset="2"/>
              <a:buChar char="q"/>
            </a:pPr>
            <a:r>
              <a:rPr lang="en-US" sz="2200" dirty="0"/>
              <a:t> Browsing is the slowest and hardest way to search</a:t>
            </a:r>
          </a:p>
        </p:txBody>
      </p:sp>
      <p:sp>
        <p:nvSpPr>
          <p:cNvPr id="3"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684213" y="1719263"/>
            <a:ext cx="7926387" cy="4408487"/>
          </a:xfrm>
          <a:ln/>
        </p:spPr>
        <p:txBody>
          <a:bodyPr/>
          <a:lstStyle/>
          <a:p>
            <a:pPr>
              <a:lnSpc>
                <a:spcPct val="80000"/>
              </a:lnSpc>
              <a:buFont typeface="Wingdings" charset="2"/>
              <a:buNone/>
            </a:pPr>
            <a:r>
              <a:rPr lang="en-US" b="1"/>
              <a:t>Five things every child should understand about online searching before starting Middle School</a:t>
            </a:r>
          </a:p>
          <a:p>
            <a:pPr>
              <a:lnSpc>
                <a:spcPct val="80000"/>
              </a:lnSpc>
              <a:buFont typeface="Wingdings" charset="2"/>
              <a:buNone/>
            </a:pPr>
            <a:endParaRPr lang="en-US" b="1"/>
          </a:p>
          <a:p>
            <a:pPr>
              <a:lnSpc>
                <a:spcPct val="80000"/>
              </a:lnSpc>
              <a:buFont typeface="Wingdings" charset="2"/>
              <a:buNone/>
            </a:pPr>
            <a:r>
              <a:rPr lang="en-US" sz="4300"/>
              <a:t>2 </a:t>
            </a:r>
            <a:r>
              <a:rPr lang="en-US" sz="2600"/>
              <a:t>Effective searching depends on Keywords (choosing them thoughtfully produces the best results)</a:t>
            </a:r>
          </a:p>
          <a:p>
            <a:pPr lvl="1">
              <a:lnSpc>
                <a:spcPct val="80000"/>
              </a:lnSpc>
              <a:buClr>
                <a:schemeClr val="tx1"/>
              </a:buClr>
              <a:buFont typeface="Wingdings" charset="2"/>
              <a:buChar char="q"/>
            </a:pPr>
            <a:r>
              <a:rPr lang="en-US" sz="2200"/>
              <a:t> Objects are better than Actions (who, what, where, when and why are better than how) </a:t>
            </a:r>
          </a:p>
          <a:p>
            <a:pPr lvl="1">
              <a:lnSpc>
                <a:spcPct val="80000"/>
              </a:lnSpc>
              <a:buClr>
                <a:schemeClr val="tx1"/>
              </a:buClr>
              <a:buFont typeface="Wingdings" charset="2"/>
              <a:buChar char="q"/>
            </a:pPr>
            <a:r>
              <a:rPr lang="en-US" sz="2200"/>
              <a:t> Proper Nouns and Numbers are the most powerful Keywords</a:t>
            </a:r>
          </a:p>
        </p:txBody>
      </p:sp>
      <p:sp>
        <p:nvSpPr>
          <p:cNvPr id="3"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684213" y="1719263"/>
            <a:ext cx="7926387" cy="4408487"/>
          </a:xfrm>
          <a:ln/>
        </p:spPr>
        <p:txBody>
          <a:bodyPr>
            <a:normAutofit lnSpcReduction="10000"/>
          </a:bodyPr>
          <a:lstStyle/>
          <a:p>
            <a:pPr>
              <a:buFont typeface="Wingdings" charset="2"/>
              <a:buNone/>
            </a:pPr>
            <a:r>
              <a:rPr lang="en-US" b="1"/>
              <a:t>Five things every child should understand about online searching before starting Middle School</a:t>
            </a:r>
          </a:p>
          <a:p>
            <a:pPr>
              <a:buFont typeface="Wingdings" charset="2"/>
              <a:buNone/>
            </a:pPr>
            <a:endParaRPr lang="en-US" b="1"/>
          </a:p>
          <a:p>
            <a:pPr>
              <a:buFont typeface="Wingdings" charset="2"/>
              <a:buNone/>
            </a:pPr>
            <a:r>
              <a:rPr lang="en-US" sz="4300"/>
              <a:t>3 </a:t>
            </a:r>
            <a:r>
              <a:rPr lang="en-US" sz="2600"/>
              <a:t>The first thing you find is probably not the information you need.</a:t>
            </a:r>
          </a:p>
          <a:p>
            <a:pPr lvl="1">
              <a:buClr>
                <a:schemeClr val="tx1"/>
              </a:buClr>
              <a:buFont typeface="Wingdings" charset="2"/>
              <a:buChar char="q"/>
            </a:pPr>
            <a:r>
              <a:rPr lang="en-US" sz="2200"/>
              <a:t> Information at the top of the list is not always relevant</a:t>
            </a:r>
          </a:p>
          <a:p>
            <a:pPr lvl="1">
              <a:buClr>
                <a:schemeClr val="tx1"/>
              </a:buClr>
              <a:buFont typeface="Wingdings" charset="2"/>
              <a:buChar char="q"/>
            </a:pPr>
            <a:r>
              <a:rPr lang="en-US" sz="2200"/>
              <a:t> Every search result contains clues that will improve your search</a:t>
            </a:r>
          </a:p>
        </p:txBody>
      </p:sp>
      <p:sp>
        <p:nvSpPr>
          <p:cNvPr id="3"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684213" y="1719263"/>
            <a:ext cx="7926387" cy="4408487"/>
          </a:xfrm>
          <a:ln/>
        </p:spPr>
        <p:txBody>
          <a:bodyPr/>
          <a:lstStyle/>
          <a:p>
            <a:pPr>
              <a:buFont typeface="Wingdings" charset="2"/>
              <a:buNone/>
            </a:pPr>
            <a:r>
              <a:rPr lang="en-US" b="1"/>
              <a:t>Five things every child should understand about online searching before starting Middle School</a:t>
            </a:r>
          </a:p>
          <a:p>
            <a:pPr>
              <a:buFont typeface="Wingdings" charset="2"/>
              <a:buNone/>
            </a:pPr>
            <a:endParaRPr lang="en-US" b="1"/>
          </a:p>
          <a:p>
            <a:pPr>
              <a:buFont typeface="Wingdings" charset="2"/>
              <a:buNone/>
            </a:pPr>
            <a:r>
              <a:rPr lang="en-US" sz="4300"/>
              <a:t>4 </a:t>
            </a:r>
            <a:r>
              <a:rPr lang="en-US" sz="2600"/>
              <a:t>The information you find may not be accurate. Use information only from trusted sources. </a:t>
            </a:r>
          </a:p>
          <a:p>
            <a:pPr lvl="1">
              <a:buClr>
                <a:schemeClr val="tx1"/>
              </a:buClr>
              <a:buFont typeface="Wingdings" charset="2"/>
              <a:buChar char="q"/>
            </a:pPr>
            <a:r>
              <a:rPr lang="en-US" sz="2200"/>
              <a:t> Younger—search only trusted sources </a:t>
            </a:r>
          </a:p>
          <a:p>
            <a:pPr lvl="1">
              <a:buClr>
                <a:schemeClr val="tx1"/>
              </a:buClr>
              <a:buFont typeface="Wingdings" charset="2"/>
              <a:buChar char="q"/>
            </a:pPr>
            <a:r>
              <a:rPr lang="en-US" sz="2200"/>
              <a:t> Older—evaluate to determine if a source can be trusted</a:t>
            </a:r>
          </a:p>
        </p:txBody>
      </p:sp>
      <p:sp>
        <p:nvSpPr>
          <p:cNvPr id="3"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684213" y="1719263"/>
            <a:ext cx="7926387" cy="4408487"/>
          </a:xfrm>
          <a:ln/>
        </p:spPr>
        <p:txBody>
          <a:bodyPr/>
          <a:lstStyle/>
          <a:p>
            <a:pPr>
              <a:buFont typeface="Wingdings" charset="2"/>
              <a:buNone/>
            </a:pPr>
            <a:r>
              <a:rPr lang="en-US" b="1"/>
              <a:t>Five things every child should understand about online searching before starting Middle School</a:t>
            </a:r>
          </a:p>
          <a:p>
            <a:pPr>
              <a:buFont typeface="Wingdings" charset="2"/>
              <a:buNone/>
            </a:pPr>
            <a:endParaRPr lang="en-US" b="1"/>
          </a:p>
          <a:p>
            <a:pPr>
              <a:buFont typeface="Wingdings" charset="2"/>
              <a:buNone/>
            </a:pPr>
            <a:r>
              <a:rPr lang="en-US" sz="4300"/>
              <a:t>5 </a:t>
            </a:r>
            <a:r>
              <a:rPr lang="en-US" sz="2600"/>
              <a:t>The information you find belongs to someone else--you need to give them credit.</a:t>
            </a:r>
          </a:p>
          <a:p>
            <a:pPr lvl="1">
              <a:buClr>
                <a:schemeClr val="tx1"/>
              </a:buClr>
              <a:buFont typeface="Wingdings" charset="2"/>
              <a:buChar char="q"/>
            </a:pPr>
            <a:r>
              <a:rPr lang="en-US" sz="2200"/>
              <a:t> Information to be cited (minimum): (who) Author or Publisher, (what) Title, (where) Web address, (when) date found online.</a:t>
            </a:r>
          </a:p>
        </p:txBody>
      </p:sp>
      <p:sp>
        <p:nvSpPr>
          <p:cNvPr id="3"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299071"/>
            <a:ext cx="6600014" cy="300569"/>
          </a:xfrm>
        </p:spPr>
        <p:txBody>
          <a:bodyPr>
            <a:noAutofit/>
          </a:bodyPr>
          <a:lstStyle/>
          <a:p>
            <a:pPr algn="l"/>
            <a:r>
              <a:rPr lang="en-US" sz="2400" dirty="0" smtClean="0">
                <a:solidFill>
                  <a:srgbClr val="8064A2"/>
                </a:solidFill>
              </a:rPr>
              <a:t>What is the difference between Digital Information Fluency and Information Literacy?</a:t>
            </a:r>
          </a:p>
          <a:p>
            <a:pPr algn="l"/>
            <a:r>
              <a:rPr lang="en-US" sz="2400" dirty="0" smtClean="0">
                <a:solidFill>
                  <a:srgbClr val="17375E"/>
                </a:solidFill>
              </a:rPr>
              <a:t> </a:t>
            </a:r>
            <a:r>
              <a:rPr lang="en-US" sz="2400" dirty="0" smtClean="0"/>
              <a:t/>
            </a:r>
            <a:br>
              <a:rPr lang="en-US" sz="2400" dirty="0" smtClean="0"/>
            </a:br>
            <a:r>
              <a:rPr lang="en-US" sz="2400" dirty="0" smtClean="0"/>
              <a:t/>
            </a:r>
            <a:br>
              <a:rPr lang="en-US" sz="2400" dirty="0" smtClean="0"/>
            </a:br>
            <a:endParaRPr lang="en-US" sz="2400" dirty="0"/>
          </a:p>
        </p:txBody>
      </p:sp>
      <p:sp>
        <p:nvSpPr>
          <p:cNvPr id="7" name="TextBox 6"/>
          <p:cNvSpPr txBox="1"/>
          <p:nvPr/>
        </p:nvSpPr>
        <p:spPr>
          <a:xfrm>
            <a:off x="978757" y="3354773"/>
            <a:ext cx="1924063" cy="2031325"/>
          </a:xfrm>
          <a:prstGeom prst="rect">
            <a:avLst/>
          </a:prstGeom>
          <a:noFill/>
        </p:spPr>
        <p:txBody>
          <a:bodyPr wrap="square" rtlCol="0">
            <a:spAutoFit/>
          </a:bodyPr>
          <a:lstStyle/>
          <a:p>
            <a:r>
              <a:rPr lang="en-US" dirty="0" smtClean="0"/>
              <a:t>To see the differences, look at the assessments, e.g.,</a:t>
            </a:r>
          </a:p>
          <a:p>
            <a:r>
              <a:rPr lang="en-US" dirty="0" smtClean="0"/>
              <a:t>Trails and Information Investigator</a:t>
            </a:r>
          </a:p>
        </p:txBody>
      </p:sp>
      <p:sp>
        <p:nvSpPr>
          <p:cNvPr id="9"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
        <p:nvSpPr>
          <p:cNvPr id="10" name="TextBox 9"/>
          <p:cNvSpPr txBox="1"/>
          <p:nvPr/>
        </p:nvSpPr>
        <p:spPr>
          <a:xfrm>
            <a:off x="3114151" y="2918428"/>
            <a:ext cx="2320346" cy="3139321"/>
          </a:xfrm>
          <a:prstGeom prst="rect">
            <a:avLst/>
          </a:prstGeom>
          <a:noFill/>
        </p:spPr>
        <p:txBody>
          <a:bodyPr wrap="square" rtlCol="0">
            <a:spAutoFit/>
          </a:bodyPr>
          <a:lstStyle/>
          <a:p>
            <a:r>
              <a:rPr lang="en-US" dirty="0" smtClean="0">
                <a:solidFill>
                  <a:srgbClr val="C0504D"/>
                </a:solidFill>
              </a:rPr>
              <a:t>Trails (Kent State)</a:t>
            </a:r>
          </a:p>
          <a:p>
            <a:endParaRPr lang="en-US" dirty="0" smtClean="0"/>
          </a:p>
          <a:p>
            <a:pPr marL="342900" indent="-342900">
              <a:buFont typeface="+mj-lt"/>
              <a:buAutoNum type="arabicPeriod"/>
            </a:pPr>
            <a:r>
              <a:rPr lang="en-US" dirty="0" smtClean="0"/>
              <a:t>Develop a topic</a:t>
            </a:r>
          </a:p>
          <a:p>
            <a:pPr marL="342900" indent="-342900">
              <a:buFont typeface="+mj-lt"/>
              <a:buAutoNum type="arabicPeriod"/>
            </a:pPr>
            <a:r>
              <a:rPr lang="en-US" dirty="0" smtClean="0"/>
              <a:t>Identify potential resources</a:t>
            </a:r>
          </a:p>
          <a:p>
            <a:pPr marL="342900" indent="-342900">
              <a:buFont typeface="+mj-lt"/>
              <a:buAutoNum type="arabicPeriod"/>
            </a:pPr>
            <a:r>
              <a:rPr lang="en-US" dirty="0" smtClean="0"/>
              <a:t>Develop, use, revise search strategies</a:t>
            </a:r>
          </a:p>
          <a:p>
            <a:pPr marL="342900" indent="-342900">
              <a:buFont typeface="+mj-lt"/>
              <a:buAutoNum type="arabicPeriod"/>
            </a:pPr>
            <a:r>
              <a:rPr lang="en-US" dirty="0" smtClean="0"/>
              <a:t>Evaluate sources</a:t>
            </a:r>
          </a:p>
          <a:p>
            <a:pPr marL="342900" indent="-342900">
              <a:buFont typeface="+mj-lt"/>
              <a:buAutoNum type="arabicPeriod"/>
            </a:pPr>
            <a:r>
              <a:rPr lang="en-US" dirty="0" smtClean="0"/>
              <a:t>Use information responsibly</a:t>
            </a:r>
            <a:endParaRPr lang="en-US" dirty="0"/>
          </a:p>
        </p:txBody>
      </p:sp>
      <p:sp>
        <p:nvSpPr>
          <p:cNvPr id="11" name="TextBox 10"/>
          <p:cNvSpPr txBox="1"/>
          <p:nvPr/>
        </p:nvSpPr>
        <p:spPr>
          <a:xfrm>
            <a:off x="5410020" y="2918428"/>
            <a:ext cx="3175272" cy="3354765"/>
          </a:xfrm>
          <a:prstGeom prst="rect">
            <a:avLst/>
          </a:prstGeom>
          <a:noFill/>
        </p:spPr>
        <p:txBody>
          <a:bodyPr wrap="square" rtlCol="0">
            <a:spAutoFit/>
          </a:bodyPr>
          <a:lstStyle/>
          <a:p>
            <a:r>
              <a:rPr lang="en-US" dirty="0" smtClean="0">
                <a:solidFill>
                  <a:srgbClr val="C0504D"/>
                </a:solidFill>
              </a:rPr>
              <a:t>Information Investigator (21cif)</a:t>
            </a:r>
          </a:p>
          <a:p>
            <a:endParaRPr lang="en-US" dirty="0" smtClean="0"/>
          </a:p>
          <a:p>
            <a:pPr marL="342900" indent="-342900">
              <a:buFont typeface="+mj-lt"/>
              <a:buAutoNum type="arabicPeriod"/>
            </a:pPr>
            <a:r>
              <a:rPr lang="en-US" dirty="0" smtClean="0"/>
              <a:t>Search strategies</a:t>
            </a:r>
          </a:p>
          <a:p>
            <a:pPr marL="800100" lvl="1" indent="-342900">
              <a:buFont typeface="Arial"/>
              <a:buChar char="•"/>
            </a:pPr>
            <a:r>
              <a:rPr lang="en-US" sz="1600" dirty="0">
                <a:solidFill>
                  <a:schemeClr val="bg1">
                    <a:lumMod val="50000"/>
                  </a:schemeClr>
                </a:solidFill>
              </a:rPr>
              <a:t>c</a:t>
            </a:r>
            <a:r>
              <a:rPr lang="en-US" sz="1600" dirty="0" smtClean="0">
                <a:solidFill>
                  <a:schemeClr val="bg1">
                    <a:lumMod val="50000"/>
                  </a:schemeClr>
                </a:solidFill>
              </a:rPr>
              <a:t>hoosing effective methods and tools</a:t>
            </a:r>
          </a:p>
          <a:p>
            <a:pPr marL="342900" indent="-342900">
              <a:buFont typeface="+mj-lt"/>
              <a:buAutoNum type="arabicPeriod"/>
            </a:pPr>
            <a:r>
              <a:rPr lang="en-US" dirty="0" smtClean="0"/>
              <a:t>Search techniques</a:t>
            </a:r>
          </a:p>
          <a:p>
            <a:pPr marL="800100" lvl="1" indent="-342900">
              <a:buFont typeface="Arial"/>
              <a:buChar char="•"/>
            </a:pPr>
            <a:r>
              <a:rPr lang="en-US" sz="1600" dirty="0" smtClean="0">
                <a:solidFill>
                  <a:srgbClr val="7F7F7F"/>
                </a:solidFill>
              </a:rPr>
              <a:t>queries, browsing, truncation, skimming…</a:t>
            </a:r>
          </a:p>
          <a:p>
            <a:pPr marL="342900" indent="-342900">
              <a:buFont typeface="+mj-lt"/>
              <a:buAutoNum type="arabicPeriod"/>
            </a:pPr>
            <a:r>
              <a:rPr lang="en-US" dirty="0" smtClean="0"/>
              <a:t>Investigative techniques</a:t>
            </a:r>
          </a:p>
          <a:p>
            <a:pPr marL="800100" lvl="1" indent="-342900">
              <a:buFont typeface="Arial"/>
              <a:buChar char="•"/>
            </a:pPr>
            <a:r>
              <a:rPr lang="en-US" sz="1600" dirty="0">
                <a:solidFill>
                  <a:srgbClr val="7F7F7F"/>
                </a:solidFill>
              </a:rPr>
              <a:t>a</a:t>
            </a:r>
            <a:r>
              <a:rPr lang="en-US" sz="1600" dirty="0" smtClean="0">
                <a:solidFill>
                  <a:srgbClr val="7F7F7F"/>
                </a:solidFill>
              </a:rPr>
              <a:t>uthority, fact checking, freshness, references…</a:t>
            </a:r>
          </a:p>
          <a:p>
            <a:pPr marL="342900" indent="-342900">
              <a:buFont typeface="+mj-lt"/>
              <a:buAutoNum type="arabicPeriod"/>
            </a:pPr>
            <a:r>
              <a:rPr lang="en-US" dirty="0" smtClean="0"/>
              <a:t>Plagiarism/Fair Use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299071"/>
            <a:ext cx="6600014" cy="300569"/>
          </a:xfrm>
        </p:spPr>
        <p:txBody>
          <a:bodyPr>
            <a:noAutofit/>
          </a:bodyPr>
          <a:lstStyle/>
          <a:p>
            <a:pPr algn="l"/>
            <a:r>
              <a:rPr lang="en-US" sz="2400" dirty="0" smtClean="0">
                <a:solidFill>
                  <a:srgbClr val="8064A2"/>
                </a:solidFill>
              </a:rPr>
              <a:t>What is the difference between Digital Information Fluency and Information Literacy?</a:t>
            </a:r>
          </a:p>
          <a:p>
            <a:pPr algn="l"/>
            <a:r>
              <a:rPr lang="en-US" sz="2400" dirty="0" smtClean="0">
                <a:solidFill>
                  <a:srgbClr val="17375E"/>
                </a:solidFill>
              </a:rPr>
              <a:t> </a:t>
            </a:r>
            <a:r>
              <a:rPr lang="en-US" sz="2400" dirty="0" smtClean="0"/>
              <a:t/>
            </a:r>
            <a:br>
              <a:rPr lang="en-US" sz="2400" dirty="0" smtClean="0"/>
            </a:br>
            <a:r>
              <a:rPr lang="en-US" sz="2400" dirty="0" smtClean="0"/>
              <a:t/>
            </a:r>
            <a:br>
              <a:rPr lang="en-US" sz="2400" dirty="0" smtClean="0"/>
            </a:br>
            <a:endParaRPr lang="en-US" sz="2400" dirty="0"/>
          </a:p>
        </p:txBody>
      </p:sp>
      <p:sp>
        <p:nvSpPr>
          <p:cNvPr id="9"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
        <p:nvSpPr>
          <p:cNvPr id="8" name="Rectangle 7"/>
          <p:cNvSpPr/>
          <p:nvPr/>
        </p:nvSpPr>
        <p:spPr>
          <a:xfrm>
            <a:off x="1318934" y="2466621"/>
            <a:ext cx="7139266" cy="3416320"/>
          </a:xfrm>
          <a:prstGeom prst="rect">
            <a:avLst/>
          </a:prstGeom>
        </p:spPr>
        <p:txBody>
          <a:bodyPr wrap="square">
            <a:spAutoFit/>
          </a:bodyPr>
          <a:lstStyle/>
          <a:p>
            <a:r>
              <a:rPr lang="en-US" dirty="0" smtClean="0">
                <a:solidFill>
                  <a:srgbClr val="C0504D"/>
                </a:solidFill>
              </a:rPr>
              <a:t>Trails (9</a:t>
            </a:r>
            <a:r>
              <a:rPr lang="en-US" baseline="30000" dirty="0" smtClean="0">
                <a:solidFill>
                  <a:srgbClr val="C0504D"/>
                </a:solidFill>
              </a:rPr>
              <a:t>th</a:t>
            </a:r>
            <a:r>
              <a:rPr lang="en-US" dirty="0" smtClean="0">
                <a:solidFill>
                  <a:srgbClr val="C0504D"/>
                </a:solidFill>
              </a:rPr>
              <a:t> grade)</a:t>
            </a:r>
          </a:p>
          <a:p>
            <a:endParaRPr lang="en-US" dirty="0" smtClean="0">
              <a:solidFill>
                <a:srgbClr val="C0504D"/>
              </a:solidFill>
            </a:endParaRPr>
          </a:p>
          <a:p>
            <a:r>
              <a:rPr lang="en-US" dirty="0" smtClean="0"/>
              <a:t>If you were using the Internet or a database, which of the following search phrases would find information on either of these two terms: "Hurricanes," "Florida"?</a:t>
            </a:r>
          </a:p>
          <a:p>
            <a:r>
              <a:rPr lang="en-US" dirty="0" smtClean="0"/>
              <a:t>  	</a:t>
            </a:r>
          </a:p>
          <a:p>
            <a:r>
              <a:rPr lang="en-US" dirty="0" smtClean="0"/>
              <a:t>CHOOSE ONE ANSWER.</a:t>
            </a:r>
          </a:p>
          <a:p>
            <a:endParaRPr lang="en-US" dirty="0" smtClean="0"/>
          </a:p>
          <a:p>
            <a:r>
              <a:rPr lang="en-US" dirty="0" smtClean="0"/>
              <a:t>	Hurricanes not Florida</a:t>
            </a:r>
          </a:p>
          <a:p>
            <a:r>
              <a:rPr lang="en-US" dirty="0" smtClean="0"/>
              <a:t>	Hurricanes and Florida</a:t>
            </a:r>
          </a:p>
          <a:p>
            <a:r>
              <a:rPr lang="en-US" dirty="0" smtClean="0"/>
              <a:t>	Hurricanes or Florida</a:t>
            </a:r>
          </a:p>
          <a:p>
            <a:r>
              <a:rPr lang="en-US" dirty="0" smtClean="0"/>
              <a:t>	Hurricanes but Florida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299071"/>
            <a:ext cx="6600014" cy="300569"/>
          </a:xfrm>
        </p:spPr>
        <p:txBody>
          <a:bodyPr>
            <a:noAutofit/>
          </a:bodyPr>
          <a:lstStyle/>
          <a:p>
            <a:pPr algn="l"/>
            <a:r>
              <a:rPr lang="en-US" sz="2400" dirty="0" smtClean="0">
                <a:solidFill>
                  <a:srgbClr val="17375E"/>
                </a:solidFill>
              </a:rPr>
              <a:t>What is the difference between Digital Information Fluency and Information Literacy?</a:t>
            </a:r>
          </a:p>
          <a:p>
            <a:pPr algn="l"/>
            <a:r>
              <a:rPr lang="en-US" sz="2400" dirty="0" smtClean="0">
                <a:solidFill>
                  <a:srgbClr val="17375E"/>
                </a:solidFill>
              </a:rPr>
              <a:t> </a:t>
            </a:r>
            <a:r>
              <a:rPr lang="en-US" sz="2400" dirty="0" smtClean="0"/>
              <a:t/>
            </a:r>
            <a:br>
              <a:rPr lang="en-US" sz="2400" dirty="0" smtClean="0"/>
            </a:br>
            <a:r>
              <a:rPr lang="en-US" sz="2400" dirty="0" smtClean="0"/>
              <a:t/>
            </a:r>
            <a:br>
              <a:rPr lang="en-US" sz="2400" dirty="0" smtClean="0"/>
            </a:br>
            <a:endParaRPr lang="en-US" sz="2400" dirty="0"/>
          </a:p>
        </p:txBody>
      </p:sp>
      <p:sp>
        <p:nvSpPr>
          <p:cNvPr id="9"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
        <p:nvSpPr>
          <p:cNvPr id="8" name="Rectangle 7"/>
          <p:cNvSpPr/>
          <p:nvPr/>
        </p:nvSpPr>
        <p:spPr>
          <a:xfrm>
            <a:off x="1318934" y="2466621"/>
            <a:ext cx="7139266" cy="3139321"/>
          </a:xfrm>
          <a:prstGeom prst="rect">
            <a:avLst/>
          </a:prstGeom>
        </p:spPr>
        <p:txBody>
          <a:bodyPr wrap="square">
            <a:spAutoFit/>
          </a:bodyPr>
          <a:lstStyle/>
          <a:p>
            <a:r>
              <a:rPr lang="en-US" dirty="0" smtClean="0">
                <a:solidFill>
                  <a:schemeClr val="accent2"/>
                </a:solidFill>
              </a:rPr>
              <a:t>Information Investigator (middle school – high school)</a:t>
            </a:r>
          </a:p>
          <a:p>
            <a:endParaRPr lang="en-US" dirty="0" smtClean="0"/>
          </a:p>
          <a:p>
            <a:r>
              <a:rPr lang="en-US" dirty="0" smtClean="0"/>
              <a:t>Watch this YouTube video: Growing Organs from Stem Cells</a:t>
            </a:r>
          </a:p>
          <a:p>
            <a:endParaRPr lang="en-US" dirty="0" smtClean="0"/>
          </a:p>
          <a:p>
            <a:r>
              <a:rPr lang="en-US" dirty="0" smtClean="0"/>
              <a:t>One strategy to fact-check the claim that new organs can be grown from a patient's stem cells, and a first step to investigate the authority of the source, is to search for the name of the lead surgeon on the project. </a:t>
            </a:r>
          </a:p>
          <a:p>
            <a:endParaRPr lang="en-US" dirty="0" smtClean="0"/>
          </a:p>
          <a:p>
            <a:r>
              <a:rPr lang="en-US" dirty="0" smtClean="0"/>
              <a:t>Using clues you find in the video, search for the name of the lead surgeon. Copy/paste the name of the lead surgeon in the box below:  	</a:t>
            </a:r>
          </a:p>
          <a:p>
            <a:endParaRPr lang="en-US" dirty="0" smtClean="0"/>
          </a:p>
        </p:txBody>
      </p:sp>
      <p:sp>
        <p:nvSpPr>
          <p:cNvPr id="5" name="Rectangle 4"/>
          <p:cNvSpPr/>
          <p:nvPr/>
        </p:nvSpPr>
        <p:spPr>
          <a:xfrm>
            <a:off x="1428846" y="5621561"/>
            <a:ext cx="3578220" cy="2530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Action Button: Forward or Next 6">
            <a:hlinkClick r:id="" action="ppaction://hlinkshowjump?jump=nextslide" highlightClick="1"/>
          </p:cNvPr>
          <p:cNvSpPr/>
          <p:nvPr/>
        </p:nvSpPr>
        <p:spPr>
          <a:xfrm>
            <a:off x="5178038" y="5605942"/>
            <a:ext cx="256459" cy="268642"/>
          </a:xfrm>
          <a:prstGeom prst="actionButtonForwardNex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rmAutofit fontScale="85000" lnSpcReduction="20000"/>
          </a:bodyPr>
          <a:lstStyle/>
          <a:p>
            <a:pPr algn="l"/>
            <a:r>
              <a:rPr lang="en-US" sz="2824" dirty="0" smtClean="0">
                <a:solidFill>
                  <a:srgbClr val="8064A2"/>
                </a:solidFill>
              </a:rPr>
              <a:t>How did you get interested in this line of education? What led you to be interested in information literacy?</a:t>
            </a:r>
          </a:p>
          <a:p>
            <a:pPr algn="l"/>
            <a:endParaRPr lang="en-US" sz="2824" dirty="0" smtClean="0">
              <a:solidFill>
                <a:srgbClr val="17375E"/>
              </a:solidFill>
            </a:endParaRPr>
          </a:p>
          <a:p>
            <a:pPr algn="l">
              <a:buFont typeface="Arial"/>
              <a:buChar char="•"/>
            </a:pPr>
            <a:r>
              <a:rPr lang="en-US" sz="2824" dirty="0" smtClean="0">
                <a:solidFill>
                  <a:srgbClr val="17375E"/>
                </a:solidFill>
              </a:rPr>
              <a:t>IMSA assignments</a:t>
            </a:r>
          </a:p>
          <a:p>
            <a:pPr algn="l">
              <a:buFont typeface="Arial"/>
              <a:buChar char="•"/>
            </a:pPr>
            <a:r>
              <a:rPr lang="en-US" sz="2824" dirty="0" smtClean="0">
                <a:solidFill>
                  <a:srgbClr val="17375E"/>
                </a:solidFill>
              </a:rPr>
              <a:t>Training</a:t>
            </a:r>
          </a:p>
          <a:p>
            <a:pPr algn="l">
              <a:buFont typeface="Arial"/>
              <a:buChar char="•"/>
            </a:pPr>
            <a:r>
              <a:rPr lang="en-US" sz="2824" dirty="0" smtClean="0">
                <a:solidFill>
                  <a:srgbClr val="17375E"/>
                </a:solidFill>
              </a:rPr>
              <a:t>Looking to the Future</a:t>
            </a:r>
            <a:endParaRPr lang="en-US" sz="2400" dirty="0" smtClean="0">
              <a:solidFill>
                <a:srgbClr val="17375E"/>
              </a:solidFill>
            </a:endParaRPr>
          </a:p>
          <a:p>
            <a:pPr algn="l"/>
            <a:r>
              <a:rPr lang="en-US" sz="2400" dirty="0" smtClean="0">
                <a:solidFill>
                  <a:srgbClr val="17375E"/>
                </a:solidFill>
              </a:rPr>
              <a:t> </a:t>
            </a:r>
            <a:r>
              <a:rPr lang="en-US" dirty="0" smtClean="0"/>
              <a:t/>
            </a:r>
            <a:br>
              <a:rPr lang="en-US" dirty="0" smtClean="0"/>
            </a:br>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92053"/>
            <a:ext cx="6600014" cy="3573116"/>
          </a:xfrm>
        </p:spPr>
        <p:txBody>
          <a:bodyPr>
            <a:noAutofit/>
          </a:bodyPr>
          <a:lstStyle/>
          <a:p>
            <a:pPr algn="l"/>
            <a:r>
              <a:rPr lang="en-US" sz="2400" dirty="0" smtClean="0">
                <a:solidFill>
                  <a:srgbClr val="8064A2"/>
                </a:solidFill>
              </a:rPr>
              <a:t>I was fascinated by the distinction between investigative and speculative searching.  Almost all of the searching done in my library (p-12) is the second type.  </a:t>
            </a:r>
          </a:p>
          <a:p>
            <a:pPr algn="l"/>
            <a:endParaRPr lang="en-US" sz="2400" dirty="0" smtClean="0">
              <a:solidFill>
                <a:srgbClr val="8064A2"/>
              </a:solidFill>
            </a:endParaRPr>
          </a:p>
          <a:p>
            <a:pPr algn="l">
              <a:buFont typeface="Arial"/>
              <a:buChar char="•"/>
            </a:pPr>
            <a:r>
              <a:rPr lang="en-US" sz="2200" dirty="0" smtClean="0">
                <a:solidFill>
                  <a:srgbClr val="8064A2"/>
                </a:solidFill>
              </a:rPr>
              <a:t>At what grade level do you begin introducing investigation?</a:t>
            </a:r>
          </a:p>
          <a:p>
            <a:pPr algn="l">
              <a:buFont typeface="Arial"/>
              <a:buChar char="•"/>
            </a:pPr>
            <a:r>
              <a:rPr lang="en-US" sz="2200" dirty="0" smtClean="0">
                <a:solidFill>
                  <a:srgbClr val="8064A2"/>
                </a:solidFill>
              </a:rPr>
              <a:t>In what grade do you think that students should be exposed (for the first time) to information literacy?  </a:t>
            </a:r>
          </a:p>
          <a:p>
            <a:pPr algn="l">
              <a:buFont typeface="Arial"/>
              <a:buChar char="•"/>
            </a:pPr>
            <a:r>
              <a:rPr lang="en-US" sz="2200" dirty="0" smtClean="0">
                <a:solidFill>
                  <a:srgbClr val="8064A2"/>
                </a:solidFill>
              </a:rPr>
              <a:t>Is there a breakdown of DIF model by grade level?  I am looking for a staircase of instruction for the library teacher and/or classroom teacher.</a:t>
            </a: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rmAutofit fontScale="92500" lnSpcReduction="10000"/>
          </a:bodyPr>
          <a:lstStyle/>
          <a:p>
            <a:pPr algn="l"/>
            <a:r>
              <a:rPr lang="en-US" sz="2595" dirty="0" smtClean="0">
                <a:solidFill>
                  <a:srgbClr val="8064A2"/>
                </a:solidFill>
              </a:rPr>
              <a:t>In what ways is information architecture being designed and used to combat the challenges presented by information overload?</a:t>
            </a:r>
          </a:p>
          <a:p>
            <a:pPr algn="l"/>
            <a:endParaRPr lang="en-US" sz="2400" dirty="0" smtClean="0">
              <a:solidFill>
                <a:srgbClr val="17375E"/>
              </a:solidFill>
            </a:endParaRPr>
          </a:p>
          <a:p>
            <a:pPr algn="l">
              <a:buFont typeface="Arial"/>
              <a:buChar char="•"/>
            </a:pPr>
            <a:r>
              <a:rPr lang="en-US" sz="2400" dirty="0" smtClean="0">
                <a:solidFill>
                  <a:srgbClr val="17375E"/>
                </a:solidFill>
              </a:rPr>
              <a:t>Personalized (selective attention)</a:t>
            </a:r>
          </a:p>
          <a:p>
            <a:pPr algn="l">
              <a:buFont typeface="Arial"/>
              <a:buChar char="•"/>
            </a:pPr>
            <a:r>
              <a:rPr lang="en-US" sz="2400" dirty="0" smtClean="0">
                <a:solidFill>
                  <a:srgbClr val="17375E"/>
                </a:solidFill>
              </a:rPr>
              <a:t>Machine-driven (limited capacity)</a:t>
            </a:r>
          </a:p>
          <a:p>
            <a:pPr algn="l">
              <a:buFont typeface="Arial"/>
              <a:buChar char="•"/>
            </a:pPr>
            <a:r>
              <a:rPr lang="en-US" sz="2400" dirty="0" smtClean="0">
                <a:solidFill>
                  <a:srgbClr val="17375E"/>
                </a:solidFill>
              </a:rPr>
              <a:t>Networks (communities of trust)</a:t>
            </a:r>
          </a:p>
          <a:p>
            <a:pPr algn="l"/>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Autofit/>
          </a:bodyPr>
          <a:lstStyle/>
          <a:p>
            <a:pPr algn="l"/>
            <a:r>
              <a:rPr lang="en-US" sz="2400" dirty="0" smtClean="0">
                <a:solidFill>
                  <a:srgbClr val="8064A2"/>
                </a:solidFill>
              </a:rPr>
              <a:t>Things are always changing and it seems that once you catch on to something they come out with something new. </a:t>
            </a:r>
          </a:p>
          <a:p>
            <a:pPr algn="l"/>
            <a:endParaRPr lang="en-US" sz="2400" dirty="0">
              <a:solidFill>
                <a:srgbClr val="8064A2"/>
              </a:solidFill>
            </a:endParaRPr>
          </a:p>
          <a:p>
            <a:pPr algn="l">
              <a:buFont typeface="Arial"/>
              <a:buChar char="•"/>
            </a:pPr>
            <a:r>
              <a:rPr lang="en-US" sz="2400" dirty="0" smtClean="0">
                <a:solidFill>
                  <a:srgbClr val="8064A2"/>
                </a:solidFill>
              </a:rPr>
              <a:t>Where can we go to keep up on the latest technology or programs out there? </a:t>
            </a:r>
          </a:p>
          <a:p>
            <a:pPr algn="l">
              <a:buFont typeface="Arial"/>
              <a:buChar char="•"/>
            </a:pPr>
            <a:r>
              <a:rPr lang="en-US" sz="2400" dirty="0" smtClean="0">
                <a:solidFill>
                  <a:srgbClr val="8064A2"/>
                </a:solidFill>
              </a:rPr>
              <a:t>What resources do you use to keep your pulse on the changes in technology? </a:t>
            </a:r>
          </a:p>
          <a:p>
            <a:pPr algn="l">
              <a:buFont typeface="Arial"/>
              <a:buChar char="•"/>
            </a:pPr>
            <a:r>
              <a:rPr lang="en-US" sz="2400" dirty="0" smtClean="0">
                <a:solidFill>
                  <a:srgbClr val="8064A2"/>
                </a:solidFill>
              </a:rPr>
              <a:t>What are the top 3 web sites that you would suggest that educators should be looking at every day? </a:t>
            </a:r>
            <a:r>
              <a:rPr lang="en-US" sz="2400" dirty="0" smtClean="0">
                <a:solidFill>
                  <a:srgbClr val="17375E"/>
                </a:solidFill>
              </a:rPr>
              <a:t/>
            </a:r>
            <a:br>
              <a:rPr lang="en-US" sz="2400" dirty="0" smtClean="0">
                <a:solidFill>
                  <a:srgbClr val="17375E"/>
                </a:solidFill>
              </a:rPr>
            </a:br>
            <a:endParaRPr lang="en-US" sz="2400"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Autofit/>
          </a:bodyPr>
          <a:lstStyle/>
          <a:p>
            <a:pPr algn="l"/>
            <a:r>
              <a:rPr lang="en-US" sz="2400" dirty="0" smtClean="0">
                <a:solidFill>
                  <a:srgbClr val="17375E"/>
                </a:solidFill>
              </a:rPr>
              <a:t>How I stay current</a:t>
            </a:r>
          </a:p>
          <a:p>
            <a:pPr algn="l"/>
            <a:endParaRPr lang="en-US" sz="2400" dirty="0" smtClean="0">
              <a:solidFill>
                <a:srgbClr val="17375E"/>
              </a:solidFill>
            </a:endParaRPr>
          </a:p>
          <a:p>
            <a:pPr algn="l">
              <a:buFont typeface="Arial"/>
              <a:buChar char="•"/>
            </a:pPr>
            <a:r>
              <a:rPr lang="en-US" sz="2400" dirty="0" smtClean="0">
                <a:solidFill>
                  <a:srgbClr val="17375E"/>
                </a:solidFill>
              </a:rPr>
              <a:t>Google Alerts: (e.g., Information Literacy OR fluency)</a:t>
            </a:r>
          </a:p>
          <a:p>
            <a:pPr algn="l">
              <a:buFont typeface="Arial"/>
              <a:buChar char="•"/>
            </a:pPr>
            <a:r>
              <a:rPr lang="en-US" sz="2400" dirty="0" err="1" smtClean="0">
                <a:solidFill>
                  <a:srgbClr val="17375E"/>
                </a:solidFill>
              </a:rPr>
              <a:t>Diigo</a:t>
            </a:r>
            <a:r>
              <a:rPr lang="en-US" sz="2400" dirty="0" smtClean="0">
                <a:solidFill>
                  <a:srgbClr val="17375E"/>
                </a:solidFill>
              </a:rPr>
              <a:t> Groups (e.g., Web 2.0 Tools, Literacy with ICT)</a:t>
            </a:r>
          </a:p>
          <a:p>
            <a:pPr algn="l">
              <a:buFont typeface="Arial"/>
              <a:buChar char="•"/>
            </a:pPr>
            <a:r>
              <a:rPr lang="en-US" sz="2400" dirty="0" smtClean="0">
                <a:solidFill>
                  <a:srgbClr val="17375E"/>
                </a:solidFill>
              </a:rPr>
              <a:t>Other networks: Classroom 2.0, Twitter, etc.</a:t>
            </a:r>
          </a:p>
          <a:p>
            <a:pPr algn="l">
              <a:buFont typeface="Arial"/>
              <a:buChar char="•"/>
            </a:pPr>
            <a:r>
              <a:rPr lang="en-US" sz="2400" dirty="0" smtClean="0">
                <a:solidFill>
                  <a:srgbClr val="17375E"/>
                </a:solidFill>
              </a:rPr>
              <a:t>Habitually search (use search engines)</a:t>
            </a:r>
          </a:p>
          <a:p>
            <a:pPr algn="l">
              <a:buFont typeface="Arial"/>
              <a:buChar char="•"/>
            </a:pPr>
            <a:r>
              <a:rPr lang="en-US" sz="2400" dirty="0" smtClean="0">
                <a:solidFill>
                  <a:srgbClr val="17375E"/>
                </a:solidFill>
              </a:rPr>
              <a:t>Accept responsibility</a:t>
            </a:r>
            <a:br>
              <a:rPr lang="en-US" sz="2400" dirty="0" smtClean="0">
                <a:solidFill>
                  <a:srgbClr val="17375E"/>
                </a:solidFill>
              </a:rPr>
            </a:br>
            <a:endParaRPr lang="en-US" sz="2400"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Autofit/>
          </a:bodyPr>
          <a:lstStyle/>
          <a:p>
            <a:pPr algn="l"/>
            <a:r>
              <a:rPr lang="en-US" sz="2400" dirty="0" smtClean="0">
                <a:solidFill>
                  <a:srgbClr val="8064A2"/>
                </a:solidFill>
              </a:rPr>
              <a:t>Are there any other good web sites to use with students about Internet search safety like the Martin Luther King site? </a:t>
            </a:r>
          </a:p>
          <a:p>
            <a:pPr algn="l"/>
            <a:endParaRPr lang="en-US" sz="2400" dirty="0" smtClean="0">
              <a:solidFill>
                <a:srgbClr val="17375E"/>
              </a:solidFill>
            </a:endParaRPr>
          </a:p>
          <a:p>
            <a:pPr algn="l"/>
            <a:r>
              <a:rPr lang="en-US" sz="2400" dirty="0" smtClean="0">
                <a:solidFill>
                  <a:srgbClr val="17375E"/>
                </a:solidFill>
              </a:rPr>
              <a:t>Lots:</a:t>
            </a:r>
          </a:p>
          <a:p>
            <a:pPr algn="l"/>
            <a:r>
              <a:rPr lang="en-US" sz="2400" dirty="0" smtClean="0">
                <a:solidFill>
                  <a:srgbClr val="17375E"/>
                </a:solidFill>
                <a:hlinkClick r:id="rId2"/>
              </a:rPr>
              <a:t>http://21cif.com/resources/links/hoax.html</a:t>
            </a:r>
            <a:endParaRPr lang="en-US" sz="2400" dirty="0" smtClean="0">
              <a:solidFill>
                <a:srgbClr val="17375E"/>
              </a:solidFill>
            </a:endParaRPr>
          </a:p>
          <a:p>
            <a:pPr algn="l"/>
            <a:endParaRPr lang="en-US" sz="2400" dirty="0" smtClean="0">
              <a:solidFill>
                <a:srgbClr val="17375E"/>
              </a:solidFill>
            </a:endParaRPr>
          </a:p>
          <a:p>
            <a:pPr algn="l"/>
            <a:r>
              <a:rPr lang="en-US" sz="2400" dirty="0" smtClean="0">
                <a:solidFill>
                  <a:srgbClr val="17375E"/>
                </a:solidFill>
              </a:rPr>
              <a:t>Or query: hoax sites</a:t>
            </a:r>
          </a:p>
          <a:p>
            <a:pPr algn="l"/>
            <a:r>
              <a:rPr lang="en-US" sz="2400" dirty="0" smtClean="0">
                <a:solidFill>
                  <a:srgbClr val="17375E"/>
                </a:solidFill>
              </a:rPr>
              <a:t>But not all are hoaxes: </a:t>
            </a:r>
            <a:r>
              <a:rPr lang="en-US" sz="2400" dirty="0" smtClean="0">
                <a:solidFill>
                  <a:srgbClr val="17375E"/>
                </a:solidFill>
                <a:hlinkClick r:id="rId3"/>
              </a:rPr>
              <a:t>http://genochoice.com</a:t>
            </a:r>
            <a:endParaRPr lang="en-US" sz="2400" dirty="0" smtClean="0">
              <a:solidFill>
                <a:srgbClr val="17375E"/>
              </a:solidFill>
            </a:endParaRPr>
          </a:p>
          <a:p>
            <a:pPr algn="l"/>
            <a:r>
              <a:rPr lang="en-US" sz="2400" dirty="0" smtClean="0"/>
              <a:t/>
            </a:r>
            <a:br>
              <a:rPr lang="en-US" sz="2400" dirty="0" smtClean="0"/>
            </a:br>
            <a:endParaRPr lang="en-US" sz="2400"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rmAutofit/>
          </a:bodyPr>
          <a:lstStyle/>
          <a:p>
            <a:pPr algn="l"/>
            <a:r>
              <a:rPr lang="en-US" sz="2400" dirty="0" smtClean="0">
                <a:solidFill>
                  <a:srgbClr val="8064A2"/>
                </a:solidFill>
              </a:rPr>
              <a:t>What do you feel is the biggest obstacle facing teachers when trying to teach middle school students to execute a  productive internet search? </a:t>
            </a:r>
            <a:r>
              <a:rPr lang="en-US" sz="2400" dirty="0" smtClean="0">
                <a:solidFill>
                  <a:srgbClr val="17375E"/>
                </a:solidFill>
              </a:rPr>
              <a:t/>
            </a:r>
            <a:br>
              <a:rPr lang="en-US" sz="2400" dirty="0" smtClean="0">
                <a:solidFill>
                  <a:srgbClr val="17375E"/>
                </a:solidFill>
              </a:rPr>
            </a:br>
            <a:endParaRPr lang="en-US" sz="2400" dirty="0">
              <a:solidFill>
                <a:srgbClr val="17375E"/>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rmAutofit fontScale="70000" lnSpcReduction="20000"/>
          </a:bodyPr>
          <a:lstStyle/>
          <a:p>
            <a:pPr algn="l"/>
            <a:r>
              <a:rPr lang="en-US" sz="3429" dirty="0" smtClean="0">
                <a:solidFill>
                  <a:schemeClr val="accent2"/>
                </a:solidFill>
              </a:rPr>
              <a:t>Big Obstacle: </a:t>
            </a:r>
            <a:r>
              <a:rPr lang="en-US" sz="3429" dirty="0" smtClean="0">
                <a:solidFill>
                  <a:srgbClr val="8064A2"/>
                </a:solidFill>
              </a:rPr>
              <a:t>In our district, elementary teachers are required to teach 90 minutes of math, 60 minutes of writing, 60 minutes of reading, and 30 minutes of word study each day. With lunch and specials, there is little time left for science, social studies, and intervention. </a:t>
            </a:r>
          </a:p>
          <a:p>
            <a:pPr algn="l">
              <a:buFont typeface="Arial"/>
              <a:buChar char="•"/>
            </a:pPr>
            <a:r>
              <a:rPr lang="en-US" sz="3429" dirty="0" smtClean="0">
                <a:solidFill>
                  <a:srgbClr val="8064A2"/>
                </a:solidFill>
              </a:rPr>
              <a:t>Can information literacy be embedded into the curriculum effectively? </a:t>
            </a:r>
          </a:p>
          <a:p>
            <a:pPr algn="l">
              <a:buFont typeface="Arial"/>
              <a:buChar char="•"/>
            </a:pPr>
            <a:r>
              <a:rPr lang="en-US" sz="3429" dirty="0" smtClean="0">
                <a:solidFill>
                  <a:srgbClr val="8064A2"/>
                </a:solidFill>
              </a:rPr>
              <a:t>If you recommend teaching it separately, how much time should be devoted to information literacy instruction on a daily or weekly basis? </a:t>
            </a:r>
            <a:endParaRPr lang="en-US" dirty="0">
              <a:solidFill>
                <a:srgbClr val="8064A2"/>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2"/>
            <a:ext cx="6600014" cy="3573116"/>
          </a:xfrm>
        </p:spPr>
        <p:txBody>
          <a:bodyPr>
            <a:noAutofit/>
          </a:bodyPr>
          <a:lstStyle/>
          <a:p>
            <a:pPr algn="l"/>
            <a:r>
              <a:rPr lang="en-US" sz="2400" dirty="0" smtClean="0">
                <a:solidFill>
                  <a:schemeClr val="accent2"/>
                </a:solidFill>
              </a:rPr>
              <a:t>Big Obstacle: Limited Access</a:t>
            </a:r>
          </a:p>
          <a:p>
            <a:pPr algn="l"/>
            <a:r>
              <a:rPr lang="en-US" sz="2000" dirty="0" smtClean="0">
                <a:solidFill>
                  <a:srgbClr val="8064A2"/>
                </a:solidFill>
              </a:rPr>
              <a:t>How do you recommend librarians in small schools with </a:t>
            </a:r>
            <a:r>
              <a:rPr lang="en-US" sz="2000" i="1" dirty="0" smtClean="0">
                <a:solidFill>
                  <a:srgbClr val="8064A2"/>
                </a:solidFill>
              </a:rPr>
              <a:t>limited computer access </a:t>
            </a:r>
            <a:r>
              <a:rPr lang="en-US" sz="2000" dirty="0" smtClean="0">
                <a:solidFill>
                  <a:srgbClr val="8064A2"/>
                </a:solidFill>
              </a:rPr>
              <a:t>teach research skills?</a:t>
            </a:r>
          </a:p>
          <a:p>
            <a:pPr algn="l"/>
            <a:r>
              <a:rPr lang="en-US" sz="2000" dirty="0" smtClean="0">
                <a:solidFill>
                  <a:schemeClr val="tx2">
                    <a:lumMod val="75000"/>
                  </a:schemeClr>
                </a:solidFill>
              </a:rPr>
              <a:t>Three fluencies that may happen without computers: </a:t>
            </a:r>
          </a:p>
          <a:p>
            <a:pPr marL="457200" indent="-457200" algn="l">
              <a:buFont typeface="+mj-lt"/>
              <a:buAutoNum type="arabicPeriod"/>
            </a:pPr>
            <a:r>
              <a:rPr lang="en-US" sz="2000" dirty="0" smtClean="0">
                <a:solidFill>
                  <a:schemeClr val="tx2">
                    <a:lumMod val="75000"/>
                  </a:schemeClr>
                </a:solidFill>
              </a:rPr>
              <a:t>What are you looking for?</a:t>
            </a:r>
          </a:p>
          <a:p>
            <a:pPr marL="457200" indent="-457200" algn="l">
              <a:buFont typeface="+mj-lt"/>
              <a:buAutoNum type="arabicPeriod"/>
            </a:pPr>
            <a:r>
              <a:rPr lang="en-US" sz="2000" dirty="0" smtClean="0">
                <a:solidFill>
                  <a:schemeClr val="tx2">
                    <a:lumMod val="75000"/>
                  </a:schemeClr>
                </a:solidFill>
              </a:rPr>
              <a:t>Where will you find it?</a:t>
            </a:r>
          </a:p>
          <a:p>
            <a:pPr marL="457200" indent="-457200" algn="l">
              <a:buFont typeface="+mj-lt"/>
              <a:buAutoNum type="arabicPeriod"/>
            </a:pPr>
            <a:r>
              <a:rPr lang="en-US" sz="2000" dirty="0" smtClean="0">
                <a:solidFill>
                  <a:schemeClr val="tx2">
                    <a:lumMod val="75000"/>
                  </a:schemeClr>
                </a:solidFill>
              </a:rPr>
              <a:t>How will you use/cite it?</a:t>
            </a:r>
          </a:p>
          <a:p>
            <a:pPr algn="l"/>
            <a:endParaRPr lang="en-US" sz="2000" dirty="0" smtClean="0">
              <a:solidFill>
                <a:schemeClr val="tx2">
                  <a:lumMod val="75000"/>
                </a:schemeClr>
              </a:solidFill>
            </a:endParaRPr>
          </a:p>
          <a:p>
            <a:pPr algn="l"/>
            <a:r>
              <a:rPr lang="en-US" sz="2000" dirty="0" smtClean="0">
                <a:solidFill>
                  <a:schemeClr val="tx2">
                    <a:lumMod val="75000"/>
                  </a:schemeClr>
                </a:solidFill>
              </a:rPr>
              <a:t>Offline research – Big 6</a:t>
            </a:r>
          </a:p>
          <a:p>
            <a:pPr algn="l"/>
            <a:endParaRPr lang="en-US" sz="2000" dirty="0" smtClean="0">
              <a:solidFill>
                <a:schemeClr val="tx2">
                  <a:lumMod val="75000"/>
                </a:schemeClr>
              </a:solidFill>
            </a:endParaRPr>
          </a:p>
          <a:p>
            <a:pPr algn="l"/>
            <a:r>
              <a:rPr lang="en-US" sz="2000" dirty="0" smtClean="0">
                <a:solidFill>
                  <a:schemeClr val="tx2">
                    <a:lumMod val="75000"/>
                  </a:schemeClr>
                </a:solidFill>
              </a:rPr>
              <a:t>Another obstacle: school filters </a:t>
            </a:r>
          </a:p>
          <a:p>
            <a:pPr algn="l"/>
            <a:r>
              <a:rPr lang="en-US" sz="2000" dirty="0" smtClean="0">
                <a:solidFill>
                  <a:schemeClr val="tx2">
                    <a:lumMod val="75000"/>
                  </a:schemeClr>
                </a:solidFill>
              </a:rPr>
              <a:t>Are we protecting students or failing to prepare them?</a:t>
            </a: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799721"/>
            <a:ext cx="6600014" cy="4256931"/>
          </a:xfrm>
        </p:spPr>
        <p:txBody>
          <a:bodyPr>
            <a:normAutofit fontScale="92500" lnSpcReduction="10000"/>
          </a:bodyPr>
          <a:lstStyle/>
          <a:p>
            <a:pPr algn="l"/>
            <a:r>
              <a:rPr lang="en-US" sz="2595" dirty="0" smtClean="0">
                <a:solidFill>
                  <a:srgbClr val="C0504D"/>
                </a:solidFill>
              </a:rPr>
              <a:t>Big Obstacle: Failure of Critical Consumption</a:t>
            </a:r>
          </a:p>
          <a:p>
            <a:pPr algn="l"/>
            <a:r>
              <a:rPr lang="en-US" sz="2595" dirty="0" smtClean="0">
                <a:solidFill>
                  <a:srgbClr val="8064A2"/>
                </a:solidFill>
              </a:rPr>
              <a:t>With so many students conditioned to using Google (or something similar) to search for answers to questions, what are some ways they can evaluate the reliability of various sites?</a:t>
            </a:r>
          </a:p>
          <a:p>
            <a:pPr algn="l">
              <a:buFont typeface="Arial"/>
              <a:buChar char="•"/>
            </a:pPr>
            <a:r>
              <a:rPr lang="en-US" sz="2595" dirty="0" smtClean="0">
                <a:solidFill>
                  <a:srgbClr val="17375E"/>
                </a:solidFill>
              </a:rPr>
              <a:t>Fact checking (author, publisher, claims)</a:t>
            </a:r>
          </a:p>
          <a:p>
            <a:pPr lvl="1" algn="l"/>
            <a:r>
              <a:rPr lang="en-US" sz="2595" dirty="0" smtClean="0">
                <a:solidFill>
                  <a:srgbClr val="17375E"/>
                </a:solidFill>
              </a:rPr>
              <a:t>Proper Nouns, numbers</a:t>
            </a:r>
          </a:p>
          <a:p>
            <a:pPr algn="l">
              <a:buFont typeface="Arial"/>
              <a:buChar char="•"/>
            </a:pPr>
            <a:r>
              <a:rPr lang="en-US" sz="2595" dirty="0" smtClean="0">
                <a:solidFill>
                  <a:srgbClr val="17375E"/>
                </a:solidFill>
              </a:rPr>
              <a:t>External References </a:t>
            </a:r>
          </a:p>
          <a:p>
            <a:pPr lvl="1" algn="l"/>
            <a:r>
              <a:rPr lang="en-US" sz="2595" dirty="0" smtClean="0">
                <a:solidFill>
                  <a:srgbClr val="17375E"/>
                </a:solidFill>
              </a:rPr>
              <a:t>(link: operator or &lt;site&gt; -site:&lt;site&gt;)</a:t>
            </a:r>
          </a:p>
          <a:p>
            <a:pPr lvl="1" algn="l"/>
            <a:r>
              <a:rPr lang="en-US" sz="2595" dirty="0" smtClean="0">
                <a:solidFill>
                  <a:srgbClr val="17375E"/>
                </a:solidFill>
              </a:rPr>
              <a:t>Link:21cif.com</a:t>
            </a:r>
          </a:p>
          <a:p>
            <a:pPr lvl="1" algn="l"/>
            <a:r>
              <a:rPr lang="en-US" sz="2595" dirty="0" smtClean="0">
                <a:solidFill>
                  <a:srgbClr val="17375E"/>
                </a:solidFill>
              </a:rPr>
              <a:t>21cif.com –site:21cif.com</a:t>
            </a:r>
          </a:p>
          <a:p>
            <a:pPr algn="l">
              <a:buFont typeface="Arial"/>
              <a:buChar char="•"/>
            </a:pPr>
            <a:endParaRPr lang="en-US" sz="2400" dirty="0" smtClean="0">
              <a:solidFill>
                <a:srgbClr val="17375E"/>
              </a:solidFill>
            </a:endParaRPr>
          </a:p>
          <a:p>
            <a:pPr algn="l"/>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489741"/>
            <a:ext cx="6891492" cy="2597966"/>
          </a:xfrm>
        </p:spPr>
        <p:txBody>
          <a:bodyPr>
            <a:normAutofit fontScale="92500"/>
          </a:bodyPr>
          <a:lstStyle/>
          <a:p>
            <a:pPr algn="l"/>
            <a:r>
              <a:rPr lang="en-US" sz="2400" dirty="0" smtClean="0">
                <a:solidFill>
                  <a:srgbClr val="8064A2"/>
                </a:solidFill>
              </a:rPr>
              <a:t>Seeing as you teach at IMSA, I would assume that all of your students are very tech savvy.  That being said, what is the biggest deficit in their information literacy/fluency skills? </a:t>
            </a:r>
          </a:p>
          <a:p>
            <a:pPr algn="l"/>
            <a:r>
              <a:rPr lang="en-US" sz="2000" dirty="0" smtClean="0">
                <a:solidFill>
                  <a:srgbClr val="8064A2"/>
                </a:solidFill>
              </a:rPr>
              <a:t>What are the deficits that the current school aged generation face? </a:t>
            </a:r>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pic>
        <p:nvPicPr>
          <p:cNvPr id="6" name="Picture 5"/>
          <p:cNvPicPr/>
          <p:nvPr/>
        </p:nvPicPr>
        <p:blipFill>
          <a:blip r:embed="rId2" cstate="print"/>
          <a:srcRect/>
          <a:stretch>
            <a:fillRect/>
          </a:stretch>
        </p:blipFill>
        <p:spPr bwMode="auto">
          <a:xfrm>
            <a:off x="1539502" y="3588370"/>
            <a:ext cx="2743200" cy="2057400"/>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4807818" y="3584707"/>
            <a:ext cx="2743200" cy="2057400"/>
          </a:xfrm>
          <a:prstGeom prst="rect">
            <a:avLst/>
          </a:prstGeom>
          <a:noFill/>
          <a:ln w="9525">
            <a:noFill/>
            <a:miter lim="800000"/>
            <a:headEnd/>
            <a:tailEnd/>
          </a:ln>
        </p:spPr>
      </p:pic>
      <p:sp>
        <p:nvSpPr>
          <p:cNvPr id="8" name="TextBox 7"/>
          <p:cNvSpPr txBox="1"/>
          <p:nvPr/>
        </p:nvSpPr>
        <p:spPr>
          <a:xfrm>
            <a:off x="1539502" y="5642107"/>
            <a:ext cx="2898863" cy="369332"/>
          </a:xfrm>
          <a:prstGeom prst="rect">
            <a:avLst/>
          </a:prstGeom>
          <a:noFill/>
        </p:spPr>
        <p:txBody>
          <a:bodyPr wrap="none" rtlCol="0">
            <a:spAutoFit/>
          </a:bodyPr>
          <a:lstStyle/>
          <a:p>
            <a:r>
              <a:rPr lang="en-US" dirty="0" smtClean="0"/>
              <a:t>Spectrum (grades 7-8) </a:t>
            </a:r>
            <a:r>
              <a:rPr lang="en-US" dirty="0" err="1" smtClean="0"/>
              <a:t>n</a:t>
            </a:r>
            <a:r>
              <a:rPr lang="en-US" dirty="0" smtClean="0"/>
              <a:t>=430</a:t>
            </a:r>
            <a:endParaRPr lang="en-US" dirty="0"/>
          </a:p>
        </p:txBody>
      </p:sp>
      <p:sp>
        <p:nvSpPr>
          <p:cNvPr id="9" name="TextBox 8"/>
          <p:cNvSpPr txBox="1"/>
          <p:nvPr/>
        </p:nvSpPr>
        <p:spPr>
          <a:xfrm>
            <a:off x="4807818" y="5642107"/>
            <a:ext cx="2855920" cy="369332"/>
          </a:xfrm>
          <a:prstGeom prst="rect">
            <a:avLst/>
          </a:prstGeom>
          <a:noFill/>
        </p:spPr>
        <p:txBody>
          <a:bodyPr wrap="none" rtlCol="0">
            <a:spAutoFit/>
          </a:bodyPr>
          <a:lstStyle/>
          <a:p>
            <a:r>
              <a:rPr lang="en-US" dirty="0" smtClean="0"/>
              <a:t>Equinox (grades 9-12) </a:t>
            </a:r>
            <a:r>
              <a:rPr lang="en-US" dirty="0" err="1" smtClean="0"/>
              <a:t>n</a:t>
            </a:r>
            <a:r>
              <a:rPr lang="en-US" dirty="0" smtClean="0"/>
              <a:t>=426</a:t>
            </a:r>
            <a:endParaRPr lang="en-US" dirty="0"/>
          </a:p>
        </p:txBody>
      </p:sp>
      <p:sp>
        <p:nvSpPr>
          <p:cNvPr id="10" name="TextBox 9"/>
          <p:cNvSpPr txBox="1"/>
          <p:nvPr/>
        </p:nvSpPr>
        <p:spPr>
          <a:xfrm>
            <a:off x="1539502" y="6062612"/>
            <a:ext cx="7064083" cy="584776"/>
          </a:xfrm>
          <a:prstGeom prst="rect">
            <a:avLst/>
          </a:prstGeom>
          <a:noFill/>
        </p:spPr>
        <p:txBody>
          <a:bodyPr wrap="square" rtlCol="0">
            <a:spAutoFit/>
          </a:bodyPr>
          <a:lstStyle/>
          <a:p>
            <a:r>
              <a:rPr lang="en-US" sz="1600" dirty="0" smtClean="0"/>
              <a:t>Skills: Browse, skim, query, truncate, deep web query, evaluate authority, evaluate accuracy,  evaluate freshness, evaluate bias, cite properly</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dif-new.png"/>
          <p:cNvPicPr>
            <a:picLocks noChangeAspect="1"/>
          </p:cNvPicPr>
          <p:nvPr/>
        </p:nvPicPr>
        <p:blipFill>
          <a:blip r:embed="rId2"/>
          <a:stretch>
            <a:fillRect/>
          </a:stretch>
        </p:blipFill>
        <p:spPr>
          <a:xfrm>
            <a:off x="1718229" y="1933513"/>
            <a:ext cx="3202471" cy="3280580"/>
          </a:xfrm>
          <a:prstGeom prst="rect">
            <a:avLst/>
          </a:prstGeom>
        </p:spPr>
      </p:pic>
      <p:pic>
        <p:nvPicPr>
          <p:cNvPr id="5" name="Picture 4" descr="complete-searcher.png"/>
          <p:cNvPicPr>
            <a:picLocks noChangeAspect="1"/>
          </p:cNvPicPr>
          <p:nvPr/>
        </p:nvPicPr>
        <p:blipFill>
          <a:blip r:embed="rId3"/>
          <a:stretch>
            <a:fillRect/>
          </a:stretch>
        </p:blipFill>
        <p:spPr>
          <a:xfrm>
            <a:off x="5177157" y="2487791"/>
            <a:ext cx="2304055" cy="2457659"/>
          </a:xfrm>
          <a:prstGeom prst="rect">
            <a:avLst/>
          </a:prstGeom>
        </p:spPr>
      </p:pic>
      <p:sp>
        <p:nvSpPr>
          <p:cNvPr id="6"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92053"/>
            <a:ext cx="7139266" cy="3573116"/>
          </a:xfrm>
        </p:spPr>
        <p:txBody>
          <a:bodyPr>
            <a:noAutofit/>
          </a:bodyPr>
          <a:lstStyle/>
          <a:p>
            <a:pPr algn="l"/>
            <a:r>
              <a:rPr lang="en-US" sz="2400" dirty="0" smtClean="0">
                <a:solidFill>
                  <a:srgbClr val="17375E"/>
                </a:solidFill>
              </a:rPr>
              <a:t>When to start?</a:t>
            </a:r>
          </a:p>
          <a:p>
            <a:pPr algn="l"/>
            <a:r>
              <a:rPr lang="en-US" sz="2400" dirty="0" smtClean="0">
                <a:solidFill>
                  <a:srgbClr val="17375E"/>
                </a:solidFill>
              </a:rPr>
              <a:t>Thinking about Information Fluency and </a:t>
            </a:r>
            <a:r>
              <a:rPr lang="en-US" sz="2400" dirty="0" smtClean="0">
                <a:solidFill>
                  <a:srgbClr val="C0504D"/>
                </a:solidFill>
              </a:rPr>
              <a:t>Standards</a:t>
            </a:r>
          </a:p>
          <a:p>
            <a:pPr algn="l"/>
            <a:r>
              <a:rPr lang="en-US" sz="2400" dirty="0" smtClean="0">
                <a:solidFill>
                  <a:srgbClr val="C0504D"/>
                </a:solidFill>
              </a:rPr>
              <a:t>State Standards (Illinois Language Arts #5)</a:t>
            </a:r>
          </a:p>
          <a:p>
            <a:pPr algn="l"/>
            <a:r>
              <a:rPr lang="en-US" sz="2400" b="1" dirty="0" smtClean="0">
                <a:solidFill>
                  <a:srgbClr val="17375E"/>
                </a:solidFill>
              </a:rPr>
              <a:t>Early Elementary</a:t>
            </a:r>
          </a:p>
          <a:p>
            <a:pPr algn="l">
              <a:buFont typeface="Arial"/>
              <a:buChar char="•"/>
            </a:pPr>
            <a:r>
              <a:rPr lang="en-US" sz="2200" dirty="0" smtClean="0">
                <a:solidFill>
                  <a:srgbClr val="17375E"/>
                </a:solidFill>
              </a:rPr>
              <a:t>Locate information using a </a:t>
            </a:r>
            <a:r>
              <a:rPr lang="en-US" sz="2200" i="1" dirty="0" smtClean="0">
                <a:solidFill>
                  <a:srgbClr val="17375E"/>
                </a:solidFill>
              </a:rPr>
              <a:t>variety</a:t>
            </a:r>
            <a:r>
              <a:rPr lang="en-US" sz="2200" dirty="0" smtClean="0">
                <a:solidFill>
                  <a:srgbClr val="17375E"/>
                </a:solidFill>
              </a:rPr>
              <a:t> of sources</a:t>
            </a:r>
          </a:p>
          <a:p>
            <a:pPr algn="l">
              <a:buFont typeface="Arial"/>
              <a:buChar char="•"/>
            </a:pPr>
            <a:r>
              <a:rPr lang="en-US" sz="2200" dirty="0" smtClean="0">
                <a:solidFill>
                  <a:srgbClr val="17375E"/>
                </a:solidFill>
              </a:rPr>
              <a:t>Select and organize information from various sources</a:t>
            </a:r>
          </a:p>
          <a:p>
            <a:pPr algn="l">
              <a:buFont typeface="Arial"/>
              <a:buChar char="•"/>
            </a:pPr>
            <a:r>
              <a:rPr lang="en-US" sz="2200" dirty="0" smtClean="0">
                <a:solidFill>
                  <a:srgbClr val="17375E"/>
                </a:solidFill>
              </a:rPr>
              <a:t>Cite sources used</a:t>
            </a:r>
          </a:p>
          <a:p>
            <a:pPr algn="l"/>
            <a:r>
              <a:rPr lang="en-US" sz="2400" b="1" dirty="0" smtClean="0">
                <a:solidFill>
                  <a:srgbClr val="17375E"/>
                </a:solidFill>
              </a:rPr>
              <a:t>Late Elementary</a:t>
            </a:r>
          </a:p>
          <a:p>
            <a:pPr algn="l">
              <a:buFont typeface="Arial"/>
              <a:buChar char="•"/>
            </a:pPr>
            <a:r>
              <a:rPr lang="en-US" sz="2200" dirty="0" smtClean="0">
                <a:solidFill>
                  <a:srgbClr val="17375E"/>
                </a:solidFill>
              </a:rPr>
              <a:t>Locate information from… [list includes digital sources]</a:t>
            </a:r>
          </a:p>
          <a:p>
            <a:pPr algn="l">
              <a:buFont typeface="Arial"/>
              <a:buChar char="•"/>
            </a:pPr>
            <a:r>
              <a:rPr lang="en-US" sz="2200" dirty="0" smtClean="0">
                <a:solidFill>
                  <a:srgbClr val="17375E"/>
                </a:solidFill>
              </a:rPr>
              <a:t>Determine accuracy, currency and reliability…</a:t>
            </a:r>
          </a:p>
          <a:p>
            <a:pPr algn="l">
              <a:buFont typeface="Arial"/>
              <a:buChar char="•"/>
            </a:pPr>
            <a:r>
              <a:rPr lang="en-US" sz="2200" dirty="0" smtClean="0">
                <a:solidFill>
                  <a:srgbClr val="17375E"/>
                </a:solidFill>
              </a:rPr>
              <a:t>Cite sources used</a:t>
            </a:r>
          </a:p>
          <a:p>
            <a:pPr algn="l"/>
            <a:endParaRPr lang="en-US" sz="2400" dirty="0">
              <a:solidFill>
                <a:srgbClr val="17375E"/>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92053"/>
            <a:ext cx="7139266" cy="3573116"/>
          </a:xfrm>
        </p:spPr>
        <p:txBody>
          <a:bodyPr>
            <a:noAutofit/>
          </a:bodyPr>
          <a:lstStyle/>
          <a:p>
            <a:pPr algn="l"/>
            <a:r>
              <a:rPr lang="en-US" sz="2400" dirty="0" smtClean="0">
                <a:solidFill>
                  <a:srgbClr val="17375E"/>
                </a:solidFill>
              </a:rPr>
              <a:t>When to start?</a:t>
            </a:r>
          </a:p>
          <a:p>
            <a:pPr algn="l"/>
            <a:r>
              <a:rPr lang="en-US" sz="2400" dirty="0" smtClean="0">
                <a:solidFill>
                  <a:srgbClr val="17375E"/>
                </a:solidFill>
              </a:rPr>
              <a:t>Thinking about Information Fluency and </a:t>
            </a:r>
            <a:r>
              <a:rPr lang="en-US" sz="2400" dirty="0" smtClean="0">
                <a:solidFill>
                  <a:srgbClr val="C0504D"/>
                </a:solidFill>
              </a:rPr>
              <a:t>Standards</a:t>
            </a:r>
          </a:p>
          <a:p>
            <a:pPr algn="l"/>
            <a:r>
              <a:rPr lang="en-US" sz="2400" dirty="0" smtClean="0">
                <a:solidFill>
                  <a:schemeClr val="accent2"/>
                </a:solidFill>
              </a:rPr>
              <a:t>ISTE – NETS for students</a:t>
            </a:r>
          </a:p>
          <a:p>
            <a:pPr algn="l"/>
            <a:r>
              <a:rPr lang="en-US" sz="2400" dirty="0" smtClean="0">
                <a:solidFill>
                  <a:schemeClr val="tx2">
                    <a:lumMod val="75000"/>
                  </a:schemeClr>
                </a:solidFill>
              </a:rPr>
              <a:t>#3: Information Fluency -- Students </a:t>
            </a:r>
            <a:r>
              <a:rPr lang="en-US" sz="2400" dirty="0">
                <a:solidFill>
                  <a:schemeClr val="tx2">
                    <a:lumMod val="75000"/>
                  </a:schemeClr>
                </a:solidFill>
              </a:rPr>
              <a:t>apply digital tools to gather, </a:t>
            </a:r>
            <a:r>
              <a:rPr lang="en-US" sz="2400" dirty="0" smtClean="0">
                <a:solidFill>
                  <a:schemeClr val="tx2">
                    <a:lumMod val="75000"/>
                  </a:schemeClr>
                </a:solidFill>
              </a:rPr>
              <a:t>evaluate</a:t>
            </a:r>
            <a:r>
              <a:rPr lang="en-US" sz="2400" dirty="0">
                <a:solidFill>
                  <a:schemeClr val="tx2">
                    <a:lumMod val="75000"/>
                  </a:schemeClr>
                </a:solidFill>
              </a:rPr>
              <a:t> </a:t>
            </a:r>
            <a:r>
              <a:rPr lang="en-US" sz="2400" dirty="0" smtClean="0">
                <a:solidFill>
                  <a:schemeClr val="tx2">
                    <a:lumMod val="75000"/>
                  </a:schemeClr>
                </a:solidFill>
              </a:rPr>
              <a:t>and </a:t>
            </a:r>
            <a:r>
              <a:rPr lang="en-US" sz="2400" dirty="0">
                <a:solidFill>
                  <a:schemeClr val="tx2">
                    <a:lumMod val="75000"/>
                  </a:schemeClr>
                </a:solidFill>
              </a:rPr>
              <a:t>use information.</a:t>
            </a:r>
            <a:endParaRPr lang="en-US" sz="2400" dirty="0" smtClean="0">
              <a:solidFill>
                <a:schemeClr val="tx2">
                  <a:lumMod val="75000"/>
                </a:schemeClr>
              </a:solidFill>
            </a:endParaRPr>
          </a:p>
          <a:p>
            <a:pPr algn="l"/>
            <a:r>
              <a:rPr lang="en-US" sz="2200" dirty="0" smtClean="0">
                <a:solidFill>
                  <a:schemeClr val="tx2">
                    <a:lumMod val="75000"/>
                  </a:schemeClr>
                </a:solidFill>
              </a:rPr>
              <a:t>Grades 3-5 (from profiles)</a:t>
            </a:r>
          </a:p>
          <a:p>
            <a:pPr algn="l">
              <a:buFont typeface="Arial"/>
              <a:buChar char="•"/>
            </a:pPr>
            <a:r>
              <a:rPr lang="en-US" sz="2200" dirty="0" smtClean="0">
                <a:solidFill>
                  <a:srgbClr val="17375E"/>
                </a:solidFill>
              </a:rPr>
              <a:t>Identify and investigate a global issue and generate possible solutions using digital tools and resources</a:t>
            </a:r>
          </a:p>
          <a:p>
            <a:pPr algn="l">
              <a:buFont typeface="Arial"/>
              <a:buChar char="•"/>
            </a:pPr>
            <a:r>
              <a:rPr lang="en-US" sz="2200" dirty="0" smtClean="0">
                <a:solidFill>
                  <a:srgbClr val="17375E"/>
                </a:solidFill>
              </a:rPr>
              <a:t>Select and apply digital tools to collect, organize, and analyze data to evaluate theories or test hypotheses. </a:t>
            </a:r>
          </a:p>
          <a:p>
            <a:pPr algn="l">
              <a:buFont typeface="Arial"/>
              <a:buChar char="•"/>
            </a:pPr>
            <a:r>
              <a:rPr lang="en-US" sz="2200" dirty="0" smtClean="0">
                <a:solidFill>
                  <a:srgbClr val="17375E"/>
                </a:solidFill>
              </a:rPr>
              <a:t>Recognize bias in digital resources while researching an environmental issue with guidance from the teacher.</a:t>
            </a:r>
          </a:p>
          <a:p>
            <a:pPr algn="l"/>
            <a:endParaRPr lang="en-US" sz="2200" dirty="0" smtClean="0">
              <a:solidFill>
                <a:schemeClr val="tx2">
                  <a:lumMod val="75000"/>
                </a:schemeClr>
              </a:solidFill>
            </a:endParaRPr>
          </a:p>
          <a:p>
            <a:pPr algn="l"/>
            <a:endParaRPr lang="en-US" sz="2400" dirty="0">
              <a:solidFill>
                <a:srgbClr val="17375E"/>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92053"/>
            <a:ext cx="7139266" cy="3573116"/>
          </a:xfrm>
        </p:spPr>
        <p:txBody>
          <a:bodyPr>
            <a:noAutofit/>
          </a:bodyPr>
          <a:lstStyle/>
          <a:p>
            <a:pPr algn="l"/>
            <a:r>
              <a:rPr lang="en-US" sz="2400" dirty="0" smtClean="0">
                <a:solidFill>
                  <a:srgbClr val="17375E"/>
                </a:solidFill>
              </a:rPr>
              <a:t>Thinking about Information Fluency and </a:t>
            </a:r>
            <a:r>
              <a:rPr lang="en-US" sz="2400" dirty="0" smtClean="0">
                <a:solidFill>
                  <a:srgbClr val="C0504D"/>
                </a:solidFill>
              </a:rPr>
              <a:t>Standards</a:t>
            </a:r>
          </a:p>
          <a:p>
            <a:pPr algn="l"/>
            <a:r>
              <a:rPr lang="en-US" sz="2400" dirty="0" smtClean="0"/>
              <a:t/>
            </a:r>
            <a:br>
              <a:rPr lang="en-US" sz="2400" dirty="0" smtClean="0"/>
            </a:br>
            <a:r>
              <a:rPr lang="en-US" sz="2400" dirty="0" smtClean="0">
                <a:solidFill>
                  <a:srgbClr val="8064A2"/>
                </a:solidFill>
              </a:rPr>
              <a:t>Do you think that the Common Core Standards put information literacy in the spotlight when it comes to curriculum? </a:t>
            </a:r>
            <a:r>
              <a:rPr lang="en-US" sz="2400" dirty="0" smtClean="0"/>
              <a:t/>
            </a:r>
            <a:br>
              <a:rPr lang="en-US" sz="2400" dirty="0" smtClean="0"/>
            </a:br>
            <a:endParaRPr lang="en-US" sz="2400" dirty="0" smtClean="0"/>
          </a:p>
          <a:p>
            <a:pPr algn="l"/>
            <a:r>
              <a:rPr lang="en-US" sz="2400" dirty="0" smtClean="0">
                <a:solidFill>
                  <a:srgbClr val="C0504D"/>
                </a:solidFill>
              </a:rPr>
              <a:t>Common Core Standards</a:t>
            </a:r>
          </a:p>
          <a:p>
            <a:pPr algn="l">
              <a:buFont typeface="Arial"/>
              <a:buChar char="•"/>
            </a:pPr>
            <a:r>
              <a:rPr lang="en-US" sz="2200" dirty="0" smtClean="0">
                <a:solidFill>
                  <a:srgbClr val="17375E"/>
                </a:solidFill>
              </a:rPr>
              <a:t>To be ready for college, workforce training, and life in a technological society, students need the ability to gather, comprehend, evaluate, synthesize, and report on information and ideas…</a:t>
            </a:r>
          </a:p>
          <a:p>
            <a:pPr algn="l">
              <a:buFont typeface="Arial"/>
              <a:buChar char="•"/>
            </a:pPr>
            <a:r>
              <a:rPr lang="en-US" sz="2200" dirty="0" smtClean="0">
                <a:solidFill>
                  <a:srgbClr val="17375E"/>
                </a:solidFill>
              </a:rPr>
              <a:t>research </a:t>
            </a:r>
            <a:r>
              <a:rPr lang="en-US" sz="2200" dirty="0">
                <a:solidFill>
                  <a:srgbClr val="17375E"/>
                </a:solidFill>
              </a:rPr>
              <a:t>standards </a:t>
            </a:r>
            <a:r>
              <a:rPr lang="en-US" sz="2200" dirty="0" smtClean="0">
                <a:solidFill>
                  <a:srgbClr val="17375E"/>
                </a:solidFill>
              </a:rPr>
              <a:t>are prominently </a:t>
            </a:r>
            <a:r>
              <a:rPr lang="en-US" sz="2200" dirty="0">
                <a:solidFill>
                  <a:srgbClr val="17375E"/>
                </a:solidFill>
              </a:rPr>
              <a:t>included in </a:t>
            </a:r>
            <a:r>
              <a:rPr lang="en-US" sz="2200" dirty="0" smtClean="0">
                <a:solidFill>
                  <a:srgbClr val="17375E"/>
                </a:solidFill>
              </a:rPr>
              <a:t>the writing strand</a:t>
            </a:r>
          </a:p>
          <a:p>
            <a:pPr algn="l"/>
            <a:endParaRPr lang="en-US" sz="2400" dirty="0" smtClean="0">
              <a:solidFill>
                <a:srgbClr val="17375E"/>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92053"/>
            <a:ext cx="7139266" cy="3573116"/>
          </a:xfrm>
        </p:spPr>
        <p:txBody>
          <a:bodyPr>
            <a:noAutofit/>
          </a:bodyPr>
          <a:lstStyle/>
          <a:p>
            <a:pPr algn="l"/>
            <a:r>
              <a:rPr lang="en-US" sz="2400" dirty="0" smtClean="0">
                <a:solidFill>
                  <a:srgbClr val="17375E"/>
                </a:solidFill>
              </a:rPr>
              <a:t>Thinking about Information Fluency and </a:t>
            </a:r>
            <a:r>
              <a:rPr lang="en-US" sz="2400" dirty="0" smtClean="0">
                <a:solidFill>
                  <a:srgbClr val="C0504D"/>
                </a:solidFill>
              </a:rPr>
              <a:t>Standards</a:t>
            </a:r>
          </a:p>
          <a:p>
            <a:pPr algn="l"/>
            <a:r>
              <a:rPr lang="en-US" sz="2400" dirty="0" smtClean="0">
                <a:solidFill>
                  <a:srgbClr val="C0504D"/>
                </a:solidFill>
              </a:rPr>
              <a:t>Common Core Standards</a:t>
            </a:r>
          </a:p>
          <a:p>
            <a:pPr algn="l"/>
            <a:r>
              <a:rPr lang="en-US" sz="2400" dirty="0" smtClean="0">
                <a:solidFill>
                  <a:srgbClr val="17375E"/>
                </a:solidFill>
              </a:rPr>
              <a:t>K – 5</a:t>
            </a:r>
          </a:p>
          <a:p>
            <a:pPr algn="l">
              <a:buFont typeface="Arial"/>
              <a:buChar char="•"/>
            </a:pPr>
            <a:r>
              <a:rPr lang="en-US" sz="2200" dirty="0" smtClean="0">
                <a:solidFill>
                  <a:srgbClr val="17375E"/>
                </a:solidFill>
              </a:rPr>
              <a:t>Reading: Read </a:t>
            </a:r>
            <a:r>
              <a:rPr lang="en-US" sz="2200" dirty="0">
                <a:solidFill>
                  <a:srgbClr val="17375E"/>
                </a:solidFill>
              </a:rPr>
              <a:t>closely to determine what the text says explicitly and to make logical inferences from it; cite </a:t>
            </a:r>
            <a:r>
              <a:rPr lang="en-US" sz="2200" dirty="0" smtClean="0">
                <a:solidFill>
                  <a:srgbClr val="17375E"/>
                </a:solidFill>
              </a:rPr>
              <a:t>specific textual </a:t>
            </a:r>
            <a:r>
              <a:rPr lang="en-US" sz="2200" dirty="0">
                <a:solidFill>
                  <a:srgbClr val="17375E"/>
                </a:solidFill>
              </a:rPr>
              <a:t>evidence when writing or speaking to support conclusions drawn from the text</a:t>
            </a:r>
            <a:r>
              <a:rPr lang="en-US" sz="2200" dirty="0" smtClean="0">
                <a:solidFill>
                  <a:srgbClr val="17375E"/>
                </a:solidFill>
              </a:rPr>
              <a:t>.</a:t>
            </a:r>
          </a:p>
          <a:p>
            <a:pPr algn="l">
              <a:buFont typeface="Arial"/>
              <a:buChar char="•"/>
            </a:pPr>
            <a:r>
              <a:rPr lang="en-US" sz="2200" dirty="0" smtClean="0">
                <a:solidFill>
                  <a:srgbClr val="17375E"/>
                </a:solidFill>
              </a:rPr>
              <a:t>Reading: Integrate </a:t>
            </a:r>
            <a:r>
              <a:rPr lang="en-US" sz="2200" dirty="0">
                <a:solidFill>
                  <a:srgbClr val="17375E"/>
                </a:solidFill>
              </a:rPr>
              <a:t>and evaluate content presented in diverse media and formats, including visually and quantitatively, </a:t>
            </a:r>
            <a:r>
              <a:rPr lang="en-US" sz="2200" dirty="0" smtClean="0">
                <a:solidFill>
                  <a:srgbClr val="17375E"/>
                </a:solidFill>
              </a:rPr>
              <a:t>as well </a:t>
            </a:r>
            <a:r>
              <a:rPr lang="en-US" sz="2200" dirty="0">
                <a:solidFill>
                  <a:srgbClr val="17375E"/>
                </a:solidFill>
              </a:rPr>
              <a:t>as in </a:t>
            </a:r>
            <a:r>
              <a:rPr lang="en-US" sz="2200" dirty="0" smtClean="0">
                <a:solidFill>
                  <a:srgbClr val="17375E"/>
                </a:solidFill>
              </a:rPr>
              <a:t>words.</a:t>
            </a:r>
          </a:p>
          <a:p>
            <a:pPr algn="l">
              <a:buFont typeface="Arial"/>
              <a:buChar char="•"/>
            </a:pPr>
            <a:r>
              <a:rPr lang="en-US" sz="2200" dirty="0" smtClean="0">
                <a:solidFill>
                  <a:srgbClr val="17375E"/>
                </a:solidFill>
              </a:rPr>
              <a:t>Writing: Gather </a:t>
            </a:r>
            <a:r>
              <a:rPr lang="en-US" sz="2200" dirty="0">
                <a:solidFill>
                  <a:srgbClr val="17375E"/>
                </a:solidFill>
              </a:rPr>
              <a:t>relevant information from multiple print and digital sources, assess the credibility and accuracy of </a:t>
            </a:r>
            <a:r>
              <a:rPr lang="en-US" sz="2200" dirty="0" smtClean="0">
                <a:solidFill>
                  <a:srgbClr val="17375E"/>
                </a:solidFill>
              </a:rPr>
              <a:t>each source</a:t>
            </a:r>
            <a:r>
              <a:rPr lang="en-US" sz="2200" dirty="0">
                <a:solidFill>
                  <a:srgbClr val="17375E"/>
                </a:solidFill>
              </a:rPr>
              <a:t>, and integrate the information while avoiding plagiarism</a:t>
            </a:r>
            <a:r>
              <a:rPr lang="en-US" sz="2200" dirty="0" smtClean="0">
                <a:solidFill>
                  <a:srgbClr val="17375E"/>
                </a:solidFill>
              </a:rPr>
              <a:t>. </a:t>
            </a:r>
            <a:r>
              <a:rPr lang="en-US" sz="2200" i="1" dirty="0" smtClean="0">
                <a:solidFill>
                  <a:schemeClr val="accent1">
                    <a:lumMod val="75000"/>
                  </a:schemeClr>
                </a:solidFill>
              </a:rPr>
              <a:t>[First mention of digital resources: Grade 3]</a:t>
            </a:r>
          </a:p>
          <a:p>
            <a:pPr algn="l"/>
            <a:endParaRPr lang="en-US" sz="2200" dirty="0" smtClean="0">
              <a:solidFill>
                <a:srgbClr val="17375E"/>
              </a:solidFill>
            </a:endParaRPr>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43209"/>
            <a:ext cx="6600014" cy="3573116"/>
          </a:xfrm>
        </p:spPr>
        <p:txBody>
          <a:bodyPr>
            <a:normAutofit fontScale="25000" lnSpcReduction="20000"/>
          </a:bodyPr>
          <a:lstStyle/>
          <a:p>
            <a:pPr algn="l"/>
            <a:r>
              <a:rPr lang="en-US" sz="8800" dirty="0" smtClean="0">
                <a:solidFill>
                  <a:srgbClr val="8064A2"/>
                </a:solidFill>
              </a:rPr>
              <a:t>I recently came across a story about an elite private school in Silicon Valley that educates the children of many executives from Google, HP, Apple, Yahoo, etc. This school, a Waldorf model, does not allow students to use technology until around the 8th grade, and even then use is limited. </a:t>
            </a:r>
          </a:p>
          <a:p>
            <a:pPr algn="l">
              <a:buFont typeface="Arial"/>
              <a:buChar char="•"/>
            </a:pPr>
            <a:r>
              <a:rPr lang="en-US" sz="8000" dirty="0" smtClean="0">
                <a:solidFill>
                  <a:srgbClr val="8064A2"/>
                </a:solidFill>
              </a:rPr>
              <a:t>As a person who designs curriculum to help students become more knowledgeable of the internet, what do you think of this school's decision? </a:t>
            </a:r>
          </a:p>
          <a:p>
            <a:pPr algn="l">
              <a:buFont typeface="Arial"/>
              <a:buChar char="•"/>
            </a:pPr>
            <a:r>
              <a:rPr lang="en-US" sz="8000" dirty="0" smtClean="0">
                <a:solidFill>
                  <a:srgbClr val="8064A2"/>
                </a:solidFill>
              </a:rPr>
              <a:t>Will waiting to learn how to search and use the internet be beneficial or harmful? </a:t>
            </a:r>
          </a:p>
          <a:p>
            <a:pPr algn="l">
              <a:buFont typeface="Arial"/>
              <a:buChar char="•"/>
            </a:pPr>
            <a:r>
              <a:rPr lang="en-US" sz="8000" dirty="0" smtClean="0">
                <a:solidFill>
                  <a:srgbClr val="8064A2"/>
                </a:solidFill>
              </a:rPr>
              <a:t>In general, do students learn better when they can incorporate technology into their educational experiences? </a:t>
            </a:r>
            <a:r>
              <a:rPr lang="en-US" dirty="0" smtClean="0"/>
              <a:t/>
            </a:r>
            <a:br>
              <a:rPr lang="en-US" dirty="0" smtClean="0"/>
            </a:br>
            <a:r>
              <a:rPr lang="en-US" dirty="0" smtClean="0"/>
              <a:t/>
            </a:r>
            <a:br>
              <a:rPr lang="en-US" dirty="0" smtClean="0"/>
            </a:br>
            <a:endParaRPr lang="en-US" dirty="0" smtClean="0"/>
          </a:p>
          <a:p>
            <a:pPr algn="l"/>
            <a:r>
              <a:rPr lang="en-US" sz="4400" dirty="0" smtClean="0"/>
              <a:t> </a:t>
            </a:r>
            <a:r>
              <a:rPr lang="en-US" sz="4400" dirty="0" smtClean="0">
                <a:hlinkClick r:id="rId2"/>
              </a:rPr>
              <a:t>http://www.nytimes.com/2011/10/23/technology/at-waldorf-school-in-silicon-valley-technology-can-wait.html?pagewanted=all</a:t>
            </a:r>
            <a:r>
              <a:rPr lang="en-US" sz="4400" dirty="0" smtClean="0"/>
              <a:t> </a:t>
            </a:r>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8934" y="1343209"/>
            <a:ext cx="6600014" cy="3573116"/>
          </a:xfrm>
        </p:spPr>
        <p:txBody>
          <a:bodyPr>
            <a:normAutofit fontScale="47500" lnSpcReduction="20000"/>
          </a:bodyPr>
          <a:lstStyle/>
          <a:p>
            <a:pPr algn="l"/>
            <a:r>
              <a:rPr lang="en-US" sz="4364" dirty="0" smtClean="0">
                <a:solidFill>
                  <a:srgbClr val="17375E"/>
                </a:solidFill>
              </a:rPr>
              <a:t>From the article:</a:t>
            </a:r>
          </a:p>
          <a:p>
            <a:pPr algn="l"/>
            <a:endParaRPr lang="en-US" sz="4364" dirty="0" smtClean="0">
              <a:solidFill>
                <a:srgbClr val="17375E"/>
              </a:solidFill>
            </a:endParaRPr>
          </a:p>
          <a:p>
            <a:pPr algn="l"/>
            <a:r>
              <a:rPr lang="en-US" sz="5053" dirty="0" smtClean="0">
                <a:solidFill>
                  <a:srgbClr val="376092"/>
                </a:solidFill>
              </a:rPr>
              <a:t>“At Google and all these places, we make technology as brain-dead easy to use as possible. There’s no reason why kids can’t figure it out when they get older.” (Alan Eagle, Father of a Waldorf student and Executive at Google.)</a:t>
            </a:r>
          </a:p>
          <a:p>
            <a:pPr algn="l"/>
            <a:r>
              <a:rPr lang="en-US" sz="4364" dirty="0" smtClean="0"/>
              <a:t> </a:t>
            </a:r>
            <a:r>
              <a:rPr lang="en-US" sz="4364" dirty="0" smtClean="0">
                <a:hlinkClick r:id="rId2"/>
              </a:rPr>
              <a:t>http://www.nytimes.com/2011/10/23/technology/at-waldorf-school-in-silicon-valley-technology-can-wait.html?pagewanted=all</a:t>
            </a:r>
            <a:r>
              <a:rPr lang="en-US" sz="4364" dirty="0" smtClean="0"/>
              <a:t> </a:t>
            </a:r>
            <a:r>
              <a:rPr lang="en-US" dirty="0" smtClean="0"/>
              <a:t/>
            </a:r>
            <a:br>
              <a:rPr lang="en-US" dirty="0" smtClean="0"/>
            </a:br>
            <a:endParaRPr lang="en-US" dirty="0"/>
          </a:p>
        </p:txBody>
      </p:sp>
      <p:sp>
        <p:nvSpPr>
          <p:cNvPr id="5" name="Title 1"/>
          <p:cNvSpPr txBox="1">
            <a:spLocks/>
          </p:cNvSpPr>
          <p:nvPr/>
        </p:nvSpPr>
        <p:spPr>
          <a:xfrm>
            <a:off x="685800" y="329697"/>
            <a:ext cx="7772400" cy="57391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 &amp; A: information fluency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189</TotalTime>
  <Words>2123</Words>
  <Application>Microsoft Macintosh PowerPoint</Application>
  <PresentationFormat>On-screen Show (4:3)</PresentationFormat>
  <Paragraphs>203</Paragraphs>
  <Slides>28</Slides>
  <Notes>0</Notes>
  <HiddenSlides>0</HiddenSlides>
  <MMClips>0</MMClips>
  <ScaleCrop>false</ScaleCrop>
  <HeadingPairs>
    <vt:vector size="4" baseType="variant">
      <vt:variant>
        <vt:lpstr>Design Template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Information Fluency Partners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Carl Heine</dc:creator>
  <cp:lastModifiedBy>Chris Bohne</cp:lastModifiedBy>
  <cp:revision>3</cp:revision>
  <dcterms:created xsi:type="dcterms:W3CDTF">2012-02-20T22:49:39Z</dcterms:created>
  <dcterms:modified xsi:type="dcterms:W3CDTF">2012-02-20T22:49:55Z</dcterms:modified>
</cp:coreProperties>
</file>